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329" r:id="rId2"/>
    <p:sldId id="337" r:id="rId3"/>
    <p:sldId id="338" r:id="rId4"/>
    <p:sldId id="342" r:id="rId5"/>
    <p:sldId id="336" r:id="rId6"/>
    <p:sldId id="266" r:id="rId7"/>
    <p:sldId id="268" r:id="rId8"/>
    <p:sldId id="270" r:id="rId9"/>
    <p:sldId id="272" r:id="rId10"/>
    <p:sldId id="344" r:id="rId11"/>
    <p:sldId id="346" r:id="rId12"/>
    <p:sldId id="348" r:id="rId13"/>
    <p:sldId id="350" r:id="rId14"/>
    <p:sldId id="352" r:id="rId15"/>
    <p:sldId id="354" r:id="rId16"/>
    <p:sldId id="356" r:id="rId17"/>
    <p:sldId id="358" r:id="rId18"/>
    <p:sldId id="274" r:id="rId19"/>
    <p:sldId id="314" r:id="rId20"/>
    <p:sldId id="333" r:id="rId21"/>
    <p:sldId id="276" r:id="rId22"/>
    <p:sldId id="339" r:id="rId23"/>
    <p:sldId id="340" r:id="rId24"/>
    <p:sldId id="316" r:id="rId25"/>
    <p:sldId id="318" r:id="rId26"/>
    <p:sldId id="320" r:id="rId27"/>
    <p:sldId id="322" r:id="rId28"/>
    <p:sldId id="324" r:id="rId29"/>
    <p:sldId id="326" r:id="rId30"/>
    <p:sldId id="328" r:id="rId31"/>
    <p:sldId id="334" r:id="rId32"/>
    <p:sldId id="331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2B89B-102B-44E9-AF6D-538E2D185C93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B323D-48D6-4171-BD3B-3389078F9E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58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C029EBD5-D61F-4176-9CD3-2D1E8D37B0A9}" type="slidenum">
              <a:rPr lang="ru-RU" altLang="ru-RU">
                <a:latin typeface="Century Gothic" panose="020B0502020202020204" pitchFamily="34" charset="0"/>
              </a:rPr>
              <a:pPr algn="r">
                <a:spcBef>
                  <a:spcPct val="0"/>
                </a:spcBef>
              </a:pPr>
              <a:t>26</a:t>
            </a:fld>
            <a:endParaRPr lang="ru-RU" altLang="ru-RU">
              <a:latin typeface="Century Gothic" panose="020B0502020202020204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194564" name="Rectangle 3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047700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40E41542-A17E-49FD-BB16-7E207BEDA0F0}" type="slidenum">
              <a:rPr lang="ru-RU" altLang="ru-RU">
                <a:latin typeface="Century Gothic" panose="020B0502020202020204" pitchFamily="34" charset="0"/>
              </a:rPr>
              <a:pPr algn="r">
                <a:spcBef>
                  <a:spcPct val="0"/>
                </a:spcBef>
              </a:pPr>
              <a:t>27</a:t>
            </a:fld>
            <a:endParaRPr lang="ru-RU" altLang="ru-RU">
              <a:latin typeface="Century Gothic" panose="020B0502020202020204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196612" name="Rectangle 3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66721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49451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84884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39604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494239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236339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164144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09418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08495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637820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99259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232536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932392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133847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285578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490206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82992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394553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8EA9936-9D8C-466B-9F0B-95AEADB44038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4F5F175-D6E9-407D-B7E1-128301B820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625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wip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zakon.rada.gov.ua/laws/show/2541-19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zakon.rada.gov.ua/laws/show/2541-19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zakon.rada.gov.ua/laws/show/2541-19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zakon.rada.gov.ua/laws/show/530-2015-%D0%B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86929" y="1770568"/>
            <a:ext cx="70197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000" b="1" dirty="0"/>
              <a:t>Нормативно-правові аспекти  організації інклюзивного середовища в закладах дошкільної освіти</a:t>
            </a:r>
            <a:endParaRPr lang="ru-RU" sz="3000" b="1" dirty="0"/>
          </a:p>
        </p:txBody>
      </p:sp>
      <p:pic>
        <p:nvPicPr>
          <p:cNvPr id="5" name="Picture 3" descr="Картинки по запросу картинки  нормативно-правова баз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608" y="3607357"/>
            <a:ext cx="2116345" cy="1543921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158" y="3607358"/>
            <a:ext cx="2016184" cy="154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ÐÐ°ÑÑÐ¸Ð½ÐºÐ¸ Ð¿Ð¾ Ð·Ð°Ð¿ÑÐ¾ÑÑ ÐÐÐ Ð¢ÐÐÐÐ Ð ÐÐ ÐÐÐÐÐ¢ÐÐ¦ÐÐ¯Ð ÐÐ± ÐÐÐÐÑÐÐÐ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766" y="3607358"/>
            <a:ext cx="2122048" cy="159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ÐÑÐ³Ð°Ð½ÑÐ·Ð°ÑÑÑ ÑÐ½ÐºÐ»ÑÐ·Ð¸Ð²Ð½Ð¾Ð³Ð¾ Ð½Ð°Ð²ÑÐ°Ð½Ð½Ñ Ð²Ð¸Ð·Ð½Ð°ÑÐµÐ½Ð° Ñ Ð´Ð¾ÐºÑÐ¼ÐµÐ½ÑÐ°Ñ ÐÐ¾Ð½ÑÐµÐ¿ÑÑÑ ÑÐ¾Ð·Ð²Ð¸ÑÐºÑ ÑÐ½ÐºÐ»ÑÐ·Ð¸Ð²Ð½Ð¾Ð³Ð¾ Ð½Ð°Ð²ÑÐ°Ð½Ð½Ñ (Ð½Ð°ÐºÐ°Ð· ÐÐÐ Ð£ÐºÑÐ°ÑÐ½Ð¸ Ð²ÑÐ´ 01.10.2010 Ñ. â 912) ÐÐ¾ÑÑÐ´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279" y="647114"/>
            <a:ext cx="7408982" cy="555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0086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ÐÐ¸ÑÑ ÐÑÐ½ÑÑÑÐµÑÑÑÐ²Ð° Ð¾ÑÐ²ÑÑÐ¸ Ñ Ð½Ð°ÑÐºÐ¸, Ð¼Ð¾Ð»Ð¾Ð´Ñ ÑÐ° ÑÐ¿Ð¾ÑÑÑ Ð£ÐºÑÐ°ÑÐ½Ð¸ Ð²ÑÐ´ 18.05.12 â 1/9-384 Â«ÐÑÐ¾ Ð¾ÑÐ³Ð°Ð½ÑÐ·Ð°ÑÑÑ ÑÐ½ÐºÐ»ÑÐ·Ð¸Ð²Ð½Ð¾Ð³Ð¾ Ð½Ð°Ð²ÑÐ°Ð½Ð½Ñ Ñ Ð·Ð°Ð³Ð°Ð»ÑÐ½Ð¾Ð¾ÑÐ²ÑÑÐ½ÑÑ Ð½Ð°Ð²ÑÐ°Ð»Ñ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476" y="731520"/>
            <a:ext cx="7371470" cy="552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9410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246313" y="2886077"/>
            <a:ext cx="7772400" cy="884066"/>
          </a:xfrm>
        </p:spPr>
        <p:txBody>
          <a:bodyPr>
            <a:normAutofit fontScale="90000"/>
          </a:bodyPr>
          <a:lstStyle/>
          <a:p>
            <a:r>
              <a:rPr lang="ru-RU" altLang="ru-RU" sz="3600" b="1" dirty="0"/>
              <a:t>Закон </a:t>
            </a:r>
            <a:r>
              <a:rPr lang="ru-RU" altLang="ru-RU" sz="3600" b="1" dirty="0" err="1"/>
              <a:t>України</a:t>
            </a:r>
            <a:r>
              <a:rPr lang="ru-RU" altLang="ru-RU" sz="3600" b="1" dirty="0"/>
              <a:t> </a:t>
            </a:r>
            <a:br>
              <a:rPr lang="ru-RU" altLang="ru-RU" sz="3600" b="1" dirty="0"/>
            </a:br>
            <a:r>
              <a:rPr lang="ru-RU" altLang="ru-RU" sz="3600" b="1" dirty="0"/>
              <a:t>«Про </a:t>
            </a:r>
            <a:r>
              <a:rPr lang="ru-RU" altLang="ru-RU" sz="3600" b="1" dirty="0" err="1"/>
              <a:t>дошкільну</a:t>
            </a:r>
            <a:r>
              <a:rPr lang="ru-RU" altLang="ru-RU" sz="3600" b="1" dirty="0"/>
              <a:t> </a:t>
            </a:r>
            <a:r>
              <a:rPr lang="ru-RU" altLang="ru-RU" sz="3600" b="1" dirty="0" err="1"/>
              <a:t>освіту</a:t>
            </a:r>
            <a:r>
              <a:rPr lang="ru-RU" altLang="ru-RU" sz="3600" b="1" dirty="0" smtClean="0"/>
              <a:t>»</a:t>
            </a:r>
            <a:r>
              <a:rPr lang="en-US" altLang="ru-RU" sz="3600" b="1" dirty="0" smtClean="0"/>
              <a:t/>
            </a:r>
            <a:br>
              <a:rPr lang="en-US" altLang="ru-RU" sz="3600" b="1" dirty="0" smtClean="0"/>
            </a:br>
            <a:r>
              <a:rPr lang="ru-RU" sz="3200" dirty="0" err="1"/>
              <a:t>Основні</a:t>
            </a:r>
            <a:r>
              <a:rPr lang="ru-RU" sz="3200" dirty="0"/>
              <a:t> </a:t>
            </a:r>
            <a:r>
              <a:rPr lang="ru-RU" sz="3200" dirty="0" err="1"/>
              <a:t>зміни</a:t>
            </a:r>
            <a:r>
              <a:rPr lang="ru-RU" sz="3200" dirty="0"/>
              <a:t> </a:t>
            </a:r>
            <a:r>
              <a:rPr lang="ru-RU" sz="3200" dirty="0" err="1"/>
              <a:t>відповідно</a:t>
            </a:r>
            <a:r>
              <a:rPr lang="ru-RU" sz="3200" dirty="0"/>
              <a:t> до Закону </a:t>
            </a:r>
            <a:r>
              <a:rPr lang="ru-RU" sz="3200" dirty="0" err="1"/>
              <a:t>України</a:t>
            </a:r>
            <a:r>
              <a:rPr lang="ru-RU" sz="3200" dirty="0"/>
              <a:t> «Про </a:t>
            </a:r>
            <a:r>
              <a:rPr lang="ru-RU" sz="3200" dirty="0" err="1"/>
              <a:t>освіту</a:t>
            </a:r>
            <a:r>
              <a:rPr lang="ru-RU" sz="3200" dirty="0"/>
              <a:t>» </a:t>
            </a:r>
            <a:r>
              <a:rPr lang="ru-RU" sz="3200" dirty="0" err="1"/>
              <a:t>від</a:t>
            </a:r>
            <a:r>
              <a:rPr lang="ru-RU" sz="3200" dirty="0"/>
              <a:t> 05.09.2017 №2145-V</a:t>
            </a:r>
            <a:r>
              <a:rPr lang="en-US" altLang="ru-RU" sz="3600" b="1" dirty="0"/>
              <a:t/>
            </a:r>
            <a:br>
              <a:rPr lang="en-US" altLang="ru-RU" sz="3600" b="1" dirty="0"/>
            </a:br>
            <a:r>
              <a:rPr lang="en-US" altLang="ru-RU" sz="3600" b="1" dirty="0"/>
              <a:t/>
            </a:r>
            <a:br>
              <a:rPr lang="en-US" altLang="ru-RU" sz="3600" b="1" dirty="0"/>
            </a:br>
            <a:r>
              <a:rPr lang="uk-UA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України “Про внесення змін до деяких законів України щодо доступу осіб з особливими освітніми потребами до освітніх послуг”</a:t>
            </a: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/>
              <a:t>(</a:t>
            </a:r>
            <a:r>
              <a:rPr lang="ru-RU" sz="2400" b="1" dirty="0" err="1"/>
              <a:t>Відомості</a:t>
            </a:r>
            <a:r>
              <a:rPr lang="ru-RU" sz="2400" b="1" dirty="0"/>
              <a:t> </a:t>
            </a:r>
            <a:r>
              <a:rPr lang="ru-RU" sz="2400" b="1" dirty="0" err="1"/>
              <a:t>Верховної</a:t>
            </a:r>
            <a:r>
              <a:rPr lang="ru-RU" sz="2400" b="1" dirty="0"/>
              <a:t> Ради (ВВР), 2018, № 43, ст.345)</a:t>
            </a:r>
            <a:endParaRPr lang="ru-RU" alt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Ð°ÑÑÐ¸Ð½ÐºÐ¸ Ð¿Ð¾ Ð·Ð°Ð¿ÑÐ¾ÑÑ Ð´Ð¾ÐºÐ»Ð°Ð´ Ð´Ð¾ Ð¿ÑÐµÐ·ÐµÐ½ÑÐ°ÑÑÑ Ð¿ÑÐ¾ Ð¾ÑÐ³Ð°Ð½ÑÐ·Ð°ÑÑÑ ÑÐ½ÐºÐ»ÑÐ·ÑÑ Ð² Ð´Ð½Ð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55" y="762003"/>
            <a:ext cx="1734253" cy="171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0970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5989" y="136495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закладах</a:t>
            </a:r>
          </a:p>
          <a:p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 МОН № 1/9-487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12.10.15 року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64295" y="3795115"/>
            <a:ext cx="63050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постанови КМУ «Про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доплати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25.08.2004 № 1096 внесено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постановою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14.02.2018 № 72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Изображение выглядит как коллекция картинок&#10;&#10;Описание создано автоматически">
            <a:extLst>
              <a:ext uri="{FF2B5EF4-FFF2-40B4-BE49-F238E27FC236}">
                <a16:creationId xmlns="" xmlns:a16="http://schemas.microsoft.com/office/drawing/2014/main" id="{12F8156A-42DC-4BE6-A6EE-DCA6194E1F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" t="6278" r="5334" b="7740"/>
          <a:stretch/>
        </p:blipFill>
        <p:spPr>
          <a:xfrm>
            <a:off x="728404" y="3045468"/>
            <a:ext cx="4735891" cy="294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641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>
          <a:xfrm>
            <a:off x="2011021" y="812288"/>
            <a:ext cx="7886700" cy="811212"/>
          </a:xfrm>
        </p:spPr>
        <p:txBody>
          <a:bodyPr>
            <a:normAutofit fontScale="90000"/>
          </a:bodyPr>
          <a:lstStyle/>
          <a:p>
            <a:r>
              <a:rPr lang="uk-UA" altLang="ru-RU" sz="2800" b="1" i="1" dirty="0"/>
              <a:t>Стаття 19. </a:t>
            </a:r>
            <a:r>
              <a:rPr lang="uk-UA" altLang="ru-RU" sz="2800" b="1" dirty="0"/>
              <a:t>Освіта осіб </a:t>
            </a:r>
            <a:r>
              <a:rPr lang="en-US" altLang="ru-RU" sz="2800" b="1" dirty="0"/>
              <a:t/>
            </a:r>
            <a:br>
              <a:rPr lang="en-US" altLang="ru-RU" sz="2800" b="1" dirty="0"/>
            </a:br>
            <a:r>
              <a:rPr lang="uk-UA" altLang="ru-RU" sz="2800" b="1" dirty="0"/>
              <a:t>з особливими освітніми потребами</a:t>
            </a:r>
            <a:endParaRPr lang="ru-RU" altLang="ru-RU" sz="2800" b="1" dirty="0"/>
          </a:p>
        </p:txBody>
      </p:sp>
      <p:sp>
        <p:nvSpPr>
          <p:cNvPr id="53251" name="Rectangle 3"/>
          <p:cNvSpPr>
            <a:spLocks noGrp="1"/>
          </p:cNvSpPr>
          <p:nvPr>
            <p:ph idx="1"/>
          </p:nvPr>
        </p:nvSpPr>
        <p:spPr>
          <a:xfrm>
            <a:off x="1280160" y="2433711"/>
            <a:ext cx="9931791" cy="4090914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uk-UA" altLang="ru-RU" sz="2200" dirty="0"/>
              <a:t>1. </a:t>
            </a:r>
            <a:r>
              <a:rPr lang="uk-UA" altLang="ru-RU" sz="2200" dirty="0">
                <a:solidFill>
                  <a:schemeClr val="tx1"/>
                </a:solidFill>
              </a:rPr>
              <a:t>Органи державної влади та органи місцевого самоврядування створюють умови для забезпечення прав і можливостей осіб з особливими освітніми потребами для здобуття ними освіти на всіх рівнях освіти з урахуванням їхніх індивідуальних потреб, можливостей, здібностей та інтересів.</a:t>
            </a:r>
          </a:p>
          <a:p>
            <a:pPr algn="just">
              <a:lnSpc>
                <a:spcPct val="80000"/>
              </a:lnSpc>
            </a:pPr>
            <a:r>
              <a:rPr lang="uk-UA" altLang="ru-RU" sz="2200" dirty="0">
                <a:solidFill>
                  <a:schemeClr val="tx1"/>
                </a:solidFill>
              </a:rPr>
              <a:t>2. Держава забезпечує підготовку фахівців для роботи з особами з особливими освітніми потребами на всіх рівнях освіти.</a:t>
            </a:r>
          </a:p>
          <a:p>
            <a:pPr algn="just">
              <a:lnSpc>
                <a:spcPct val="80000"/>
              </a:lnSpc>
            </a:pPr>
            <a:r>
              <a:rPr lang="uk-UA" altLang="ru-RU" sz="2200" dirty="0">
                <a:solidFill>
                  <a:schemeClr val="tx1"/>
                </a:solidFill>
              </a:rPr>
              <a:t>3. Особам з особливими освітніми потребами освіта надається нарівні з іншими особами, у тому числі шляхом створення належного фінансового, кадрового, матеріально-технічного забезпечення та забезпечення розумного пристосування, що враховує індивідуальні потреби таких осіб, визначені в Індивідуальній програмі розвитку.</a:t>
            </a:r>
            <a:endParaRPr lang="ru-RU" altLang="ru-R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262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idx="1"/>
          </p:nvPr>
        </p:nvSpPr>
        <p:spPr>
          <a:xfrm>
            <a:off x="1125415" y="2518117"/>
            <a:ext cx="10142807" cy="3500846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80000"/>
              </a:lnSpc>
            </a:pPr>
            <a:r>
              <a:rPr lang="uk-UA" altLang="ru-RU" sz="2000" dirty="0"/>
              <a:t>4. </a:t>
            </a:r>
            <a:r>
              <a:rPr lang="uk-UA" altLang="ru-RU" sz="2000" dirty="0">
                <a:solidFill>
                  <a:schemeClr val="tx1"/>
                </a:solidFill>
              </a:rPr>
              <a:t>Для навчання, професійної підготовки або перепідготовки осіб з особливими освітніми потребами застосовуються види та форми здобуття освіти, що враховують їхні потреби та індивідуальні можливості.</a:t>
            </a:r>
          </a:p>
          <a:p>
            <a:pPr algn="just">
              <a:lnSpc>
                <a:spcPct val="80000"/>
              </a:lnSpc>
            </a:pPr>
            <a:r>
              <a:rPr lang="uk-UA" altLang="ru-RU" sz="2000" dirty="0">
                <a:solidFill>
                  <a:schemeClr val="tx1"/>
                </a:solidFill>
              </a:rPr>
              <a:t>5. Органи державної влади, органи місцевого самоврядування та заклади освіти створюють умови для здобуття освіти особами з особливими освітніми потребами шляхом забезпечення розумного пристосування та універсального дизайну.</a:t>
            </a:r>
          </a:p>
          <a:p>
            <a:pPr algn="just">
              <a:lnSpc>
                <a:spcPct val="80000"/>
              </a:lnSpc>
            </a:pPr>
            <a:r>
              <a:rPr lang="uk-UA" altLang="ru-RU" sz="2000" dirty="0">
                <a:solidFill>
                  <a:schemeClr val="tx1"/>
                </a:solidFill>
              </a:rPr>
              <a:t>6. Навчання та виховання осіб з особливими освітніми потребами, зокрема тими, що спричинені порушенням розвитку та інвалідністю, у закладах дошкільної, позашкільної та середньої освіти здійснюються за рахунок коштів освітніх субвенцій, державного та місцевих бюджетів, інших джерел, не заборонених законодавством, у тому числі з урахуванням потреб дитини, визначених в Індивідуальній програмі розвитку.</a:t>
            </a:r>
          </a:p>
          <a:p>
            <a:pPr algn="just">
              <a:lnSpc>
                <a:spcPct val="80000"/>
              </a:lnSpc>
            </a:pPr>
            <a:r>
              <a:rPr lang="uk-UA" altLang="ru-RU" sz="2000" dirty="0">
                <a:solidFill>
                  <a:schemeClr val="tx1"/>
                </a:solidFill>
              </a:rPr>
              <a:t>7. Зарахування осіб з особливими освітніми потребами до спеціальних закладів освіти, переведення з одного типу закладу до іншого та відрахування таких осіб здійснюються у порядку, встановленому центральним органом виконавчої влади у сфері освіти і науки.</a:t>
            </a:r>
            <a:endParaRPr lang="ru-RU" alt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8299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>
          <a:xfrm>
            <a:off x="1845164" y="844062"/>
            <a:ext cx="7886700" cy="1296236"/>
          </a:xfrm>
        </p:spPr>
        <p:txBody>
          <a:bodyPr/>
          <a:lstStyle/>
          <a:p>
            <a:r>
              <a:rPr lang="uk-UA" altLang="ru-RU" sz="2800" b="1" i="1" dirty="0"/>
              <a:t>Стаття 20. </a:t>
            </a:r>
            <a:r>
              <a:rPr lang="uk-UA" altLang="ru-RU" sz="2800" b="1" dirty="0"/>
              <a:t>Інклюзивне навчання</a:t>
            </a:r>
            <a:endParaRPr lang="ru-RU" altLang="ru-RU" sz="2800" b="1" dirty="0"/>
          </a:p>
        </p:txBody>
      </p:sp>
      <p:sp>
        <p:nvSpPr>
          <p:cNvPr id="55299" name="Rectangle 3"/>
          <p:cNvSpPr>
            <a:spLocks noGrp="1"/>
          </p:cNvSpPr>
          <p:nvPr>
            <p:ph idx="1"/>
          </p:nvPr>
        </p:nvSpPr>
        <p:spPr>
          <a:xfrm>
            <a:off x="1308295" y="2562330"/>
            <a:ext cx="9706708" cy="3962296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uk-UA" altLang="ru-RU" sz="2200" dirty="0"/>
              <a:t>1. </a:t>
            </a:r>
            <a:r>
              <a:rPr lang="uk-UA" altLang="ru-RU" sz="2200" dirty="0">
                <a:solidFill>
                  <a:schemeClr val="tx1"/>
                </a:solidFill>
              </a:rPr>
              <a:t>Заклади освіти за потреби утворюють інклюзивні та/або спеціальні групи і класи для навчання осіб з особливими освітніми потребами. У разі звернення особи з особливими освітніми потребами або її батьків така група або клас утворюється в обов’язковому порядку.</a:t>
            </a:r>
          </a:p>
          <a:p>
            <a:pPr algn="just">
              <a:lnSpc>
                <a:spcPct val="80000"/>
              </a:lnSpc>
            </a:pPr>
            <a:r>
              <a:rPr lang="uk-UA" altLang="ru-RU" sz="2200" dirty="0">
                <a:solidFill>
                  <a:schemeClr val="tx1"/>
                </a:solidFill>
              </a:rPr>
              <a:t>2. Заклади освіти зі спеціальними та інклюзивними групами і класами створюють умови для навчання осіб з особливими освітніми потребами відповідно до індивідуальної програми розвитку та з урахуванням їхніх індивідуальних потреб і можливостей.</a:t>
            </a:r>
          </a:p>
          <a:p>
            <a:pPr algn="just">
              <a:lnSpc>
                <a:spcPct val="80000"/>
              </a:lnSpc>
            </a:pPr>
            <a:r>
              <a:rPr lang="uk-UA" altLang="ru-RU" sz="2200" dirty="0">
                <a:solidFill>
                  <a:schemeClr val="tx1"/>
                </a:solidFill>
              </a:rPr>
              <a:t>3. Особи з порушеннями фізичного, психічного, інтелектуального розвитку і сенсорними порушеннями забезпечуються у закладах освіти допоміжними засобами для навчання.</a:t>
            </a:r>
            <a:endParaRPr lang="ru-RU" altLang="ru-R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0735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idx="1"/>
          </p:nvPr>
        </p:nvSpPr>
        <p:spPr>
          <a:xfrm>
            <a:off x="1223890" y="2431701"/>
            <a:ext cx="9636368" cy="3798277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80000"/>
              </a:lnSpc>
            </a:pPr>
            <a:r>
              <a:rPr lang="uk-UA" altLang="ru-RU" sz="1800" dirty="0"/>
              <a:t>4</a:t>
            </a:r>
            <a:r>
              <a:rPr lang="uk-UA" altLang="ru-RU" sz="2000" dirty="0"/>
              <a:t>. </a:t>
            </a:r>
            <a:r>
              <a:rPr lang="uk-UA" altLang="ru-RU" sz="2000" dirty="0">
                <a:solidFill>
                  <a:schemeClr val="tx1"/>
                </a:solidFill>
              </a:rPr>
              <a:t>Особам з особливими освітніми потребами надаються психолого-педагогічні та корекційно-розвиткові послуги у порядку, визначеному центральним органом виконавчої влади у сфері освіти і науки.</a:t>
            </a:r>
          </a:p>
          <a:p>
            <a:pPr algn="just">
              <a:lnSpc>
                <a:spcPct val="80000"/>
              </a:lnSpc>
            </a:pPr>
            <a:r>
              <a:rPr lang="uk-UA" altLang="ru-RU" sz="2000" dirty="0">
                <a:solidFill>
                  <a:schemeClr val="tx1"/>
                </a:solidFill>
              </a:rPr>
              <a:t>Психолого-педагогічні послуги - це комплексна система заходів з організації освітнього процесу та розвитку особи з особливими освітніми потребами, що передбачені індивідуальною програмою розвитку та надаються педагогічними працівниками закладів освіти, реабілітаційних установ системи охорони здоров’я, соціального захисту, фахівцями </a:t>
            </a:r>
            <a:r>
              <a:rPr lang="uk-UA" altLang="ru-RU" sz="2000" dirty="0" err="1">
                <a:solidFill>
                  <a:schemeClr val="tx1"/>
                </a:solidFill>
              </a:rPr>
              <a:t>інклюзивно</a:t>
            </a:r>
            <a:r>
              <a:rPr lang="uk-UA" altLang="ru-RU" sz="2000" dirty="0">
                <a:solidFill>
                  <a:schemeClr val="tx1"/>
                </a:solidFill>
              </a:rPr>
              <a:t>-ресурсного центру.</a:t>
            </a:r>
          </a:p>
          <a:p>
            <a:pPr algn="just">
              <a:lnSpc>
                <a:spcPct val="80000"/>
              </a:lnSpc>
            </a:pPr>
            <a:r>
              <a:rPr lang="uk-UA" altLang="ru-RU" sz="2000" dirty="0">
                <a:solidFill>
                  <a:schemeClr val="tx1"/>
                </a:solidFill>
              </a:rPr>
              <a:t>Корекційно-розвиткові послуги (допомога) - це комплексна система заходів супроводження особи з особливими освітніми потребами у процесі навчання, що спрямовані на корекцію порушень шляхом розвитку особистості, її пізнавальної діяльності, емоційно-вольової сфери та мовлення.</a:t>
            </a:r>
          </a:p>
          <a:p>
            <a:pPr algn="just">
              <a:lnSpc>
                <a:spcPct val="80000"/>
              </a:lnSpc>
            </a:pPr>
            <a:r>
              <a:rPr lang="uk-UA" altLang="ru-RU" sz="2000" dirty="0">
                <a:solidFill>
                  <a:schemeClr val="tx1"/>
                </a:solidFill>
              </a:rPr>
              <a:t>5. Органи державної влади та органи місцевого самоврядування утворюють </a:t>
            </a:r>
            <a:r>
              <a:rPr lang="uk-UA" altLang="ru-RU" sz="2000" dirty="0" err="1">
                <a:solidFill>
                  <a:schemeClr val="tx1"/>
                </a:solidFill>
              </a:rPr>
              <a:t>інклюзивно</a:t>
            </a:r>
            <a:r>
              <a:rPr lang="uk-UA" altLang="ru-RU" sz="2000" dirty="0">
                <a:solidFill>
                  <a:schemeClr val="tx1"/>
                </a:solidFill>
              </a:rPr>
              <a:t>-ресурсні центри з метою забезпечення реалізації права на освіту та психолого-педагогічний супровід дітей з особливими освітніми потребами.</a:t>
            </a:r>
          </a:p>
          <a:p>
            <a:pPr algn="just">
              <a:lnSpc>
                <a:spcPct val="80000"/>
              </a:lnSpc>
            </a:pPr>
            <a:r>
              <a:rPr lang="uk-UA" altLang="ru-RU" sz="2000" dirty="0">
                <a:solidFill>
                  <a:schemeClr val="tx1"/>
                </a:solidFill>
              </a:rPr>
              <a:t>Психолого-педагогічний супровід - це комплексна система заходів з організації освітнього процесу та розвитку дитини, передбачена індивідуальною програмою розвитку.</a:t>
            </a:r>
            <a:endParaRPr lang="ru-RU" alt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7016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ru-RU" altLang="ru-RU" b="1" dirty="0" err="1"/>
              <a:t>Стаття</a:t>
            </a:r>
            <a:r>
              <a:rPr lang="ru-RU" altLang="ru-RU" b="1" dirty="0"/>
              <a:t> 2.</a:t>
            </a:r>
            <a:r>
              <a:rPr lang="ru-RU" altLang="ru-RU" b="1" dirty="0">
                <a:solidFill>
                  <a:schemeClr val="tx1"/>
                </a:solidFill>
              </a:rPr>
              <a:t> </a:t>
            </a:r>
            <a:r>
              <a:rPr lang="ru-RU" altLang="ru-RU" dirty="0" err="1">
                <a:solidFill>
                  <a:schemeClr val="tx1"/>
                </a:solidFill>
              </a:rPr>
              <a:t>Основні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завдання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законодавства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України</a:t>
            </a:r>
            <a:r>
              <a:rPr lang="ru-RU" altLang="ru-RU" dirty="0">
                <a:solidFill>
                  <a:schemeClr val="tx1"/>
                </a:solidFill>
              </a:rPr>
              <a:t> про </a:t>
            </a:r>
            <a:r>
              <a:rPr lang="ru-RU" altLang="ru-RU" dirty="0" err="1">
                <a:solidFill>
                  <a:schemeClr val="tx1"/>
                </a:solidFill>
              </a:rPr>
              <a:t>дошкільну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освіту</a:t>
            </a:r>
            <a:endParaRPr lang="ru-RU" alt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altLang="ru-RU" dirty="0" err="1">
                <a:solidFill>
                  <a:schemeClr val="tx1"/>
                </a:solidFill>
              </a:rPr>
              <a:t>Основним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завданням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законодавства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України</a:t>
            </a:r>
            <a:r>
              <a:rPr lang="ru-RU" altLang="ru-RU" dirty="0">
                <a:solidFill>
                  <a:schemeClr val="tx1"/>
                </a:solidFill>
              </a:rPr>
              <a:t> про </a:t>
            </a:r>
            <a:r>
              <a:rPr lang="ru-RU" altLang="ru-RU" dirty="0" err="1">
                <a:solidFill>
                  <a:schemeClr val="tx1"/>
                </a:solidFill>
              </a:rPr>
              <a:t>дошкільну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освіту</a:t>
            </a:r>
            <a:r>
              <a:rPr lang="ru-RU" altLang="ru-RU" dirty="0">
                <a:solidFill>
                  <a:schemeClr val="tx1"/>
                </a:solidFill>
              </a:rPr>
              <a:t> є:</a:t>
            </a:r>
          </a:p>
          <a:p>
            <a:r>
              <a:rPr lang="ru-RU" altLang="ru-RU" dirty="0" err="1">
                <a:solidFill>
                  <a:schemeClr val="tx1"/>
                </a:solidFill>
              </a:rPr>
              <a:t>забезпечення</a:t>
            </a:r>
            <a:r>
              <a:rPr lang="ru-RU" altLang="ru-RU" dirty="0">
                <a:solidFill>
                  <a:schemeClr val="tx1"/>
                </a:solidFill>
              </a:rPr>
              <a:t> права </a:t>
            </a:r>
            <a:r>
              <a:rPr lang="ru-RU" altLang="ru-RU" dirty="0" err="1">
                <a:solidFill>
                  <a:schemeClr val="tx1"/>
                </a:solidFill>
              </a:rPr>
              <a:t>дитини</a:t>
            </a:r>
            <a:r>
              <a:rPr lang="ru-RU" altLang="ru-RU" dirty="0">
                <a:solidFill>
                  <a:schemeClr val="tx1"/>
                </a:solidFill>
              </a:rPr>
              <a:t>, </a:t>
            </a:r>
            <a:r>
              <a:rPr lang="ru-RU" altLang="ru-RU" u="sng" dirty="0">
                <a:solidFill>
                  <a:schemeClr val="tx1"/>
                </a:solidFill>
              </a:rPr>
              <a:t>у тому </a:t>
            </a:r>
            <a:r>
              <a:rPr lang="ru-RU" altLang="ru-RU" u="sng" dirty="0" err="1">
                <a:solidFill>
                  <a:schemeClr val="tx1"/>
                </a:solidFill>
              </a:rPr>
              <a:t>числі</a:t>
            </a:r>
            <a:r>
              <a:rPr lang="ru-RU" altLang="ru-RU" u="sng" dirty="0">
                <a:solidFill>
                  <a:schemeClr val="tx1"/>
                </a:solidFill>
              </a:rPr>
              <a:t> </a:t>
            </a:r>
            <a:r>
              <a:rPr lang="ru-RU" altLang="ru-RU" u="sng" dirty="0" err="1">
                <a:solidFill>
                  <a:schemeClr val="tx1"/>
                </a:solidFill>
              </a:rPr>
              <a:t>дитини</a:t>
            </a:r>
            <a:r>
              <a:rPr lang="ru-RU" altLang="ru-RU" u="sng" dirty="0">
                <a:solidFill>
                  <a:schemeClr val="tx1"/>
                </a:solidFill>
              </a:rPr>
              <a:t> з </a:t>
            </a:r>
            <a:r>
              <a:rPr lang="ru-RU" altLang="ru-RU" u="sng" dirty="0" err="1">
                <a:solidFill>
                  <a:schemeClr val="tx1"/>
                </a:solidFill>
              </a:rPr>
              <a:t>особливими</a:t>
            </a:r>
            <a:r>
              <a:rPr lang="ru-RU" altLang="ru-RU" u="sng" dirty="0">
                <a:solidFill>
                  <a:schemeClr val="tx1"/>
                </a:solidFill>
              </a:rPr>
              <a:t> </a:t>
            </a:r>
            <a:r>
              <a:rPr lang="ru-RU" altLang="ru-RU" u="sng" dirty="0" err="1">
                <a:solidFill>
                  <a:schemeClr val="tx1"/>
                </a:solidFill>
              </a:rPr>
              <a:t>освітніми</a:t>
            </a:r>
            <a:r>
              <a:rPr lang="ru-RU" altLang="ru-RU" u="sng" dirty="0">
                <a:solidFill>
                  <a:schemeClr val="tx1"/>
                </a:solidFill>
              </a:rPr>
              <a:t> потребами, на </a:t>
            </a:r>
            <a:r>
              <a:rPr lang="ru-RU" altLang="ru-RU" u="sng" dirty="0" err="1">
                <a:solidFill>
                  <a:schemeClr val="tx1"/>
                </a:solidFill>
              </a:rPr>
              <a:t>доступність</a:t>
            </a:r>
            <a:r>
              <a:rPr lang="ru-RU" altLang="ru-RU" u="sng" dirty="0">
                <a:solidFill>
                  <a:schemeClr val="tx1"/>
                </a:solidFill>
              </a:rPr>
              <a:t> і </a:t>
            </a:r>
            <a:r>
              <a:rPr lang="ru-RU" altLang="ru-RU" u="sng" dirty="0" err="1">
                <a:solidFill>
                  <a:schemeClr val="tx1"/>
                </a:solidFill>
              </a:rPr>
              <a:t>безоплатність</a:t>
            </a:r>
            <a:r>
              <a:rPr lang="ru-RU" altLang="ru-RU" u="sng" dirty="0">
                <a:solidFill>
                  <a:schemeClr val="tx1"/>
                </a:solidFill>
              </a:rPr>
              <a:t> </a:t>
            </a:r>
            <a:r>
              <a:rPr lang="ru-RU" altLang="ru-RU" u="sng" dirty="0" err="1">
                <a:solidFill>
                  <a:schemeClr val="tx1"/>
                </a:solidFill>
              </a:rPr>
              <a:t>здобуття</a:t>
            </a:r>
            <a:r>
              <a:rPr lang="ru-RU" altLang="ru-RU" u="sng" dirty="0">
                <a:solidFill>
                  <a:schemeClr val="tx1"/>
                </a:solidFill>
              </a:rPr>
              <a:t> </a:t>
            </a:r>
            <a:r>
              <a:rPr lang="ru-RU" altLang="ru-RU" u="sng" dirty="0" err="1">
                <a:solidFill>
                  <a:schemeClr val="tx1"/>
                </a:solidFill>
              </a:rPr>
              <a:t>дошкільної</a:t>
            </a:r>
            <a:r>
              <a:rPr lang="ru-RU" altLang="ru-RU" u="sng" dirty="0">
                <a:solidFill>
                  <a:schemeClr val="tx1"/>
                </a:solidFill>
              </a:rPr>
              <a:t> </a:t>
            </a:r>
            <a:r>
              <a:rPr lang="ru-RU" altLang="ru-RU" u="sng" dirty="0" err="1">
                <a:solidFill>
                  <a:schemeClr val="tx1"/>
                </a:solidFill>
              </a:rPr>
              <a:t>освіти</a:t>
            </a:r>
            <a:r>
              <a:rPr lang="ru-RU" altLang="ru-RU" u="sng" dirty="0">
                <a:solidFill>
                  <a:schemeClr val="tx1"/>
                </a:solidFill>
              </a:rPr>
              <a:t>;</a:t>
            </a:r>
            <a:endParaRPr lang="ru-RU" altLang="ru-RU" i="1" u="sng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ru-RU" altLang="ru-RU" i="1" dirty="0">
                <a:solidFill>
                  <a:schemeClr val="tx1"/>
                </a:solidFill>
              </a:rPr>
              <a:t>    {Абзац </a:t>
            </a:r>
            <a:r>
              <a:rPr lang="ru-RU" altLang="ru-RU" i="1" dirty="0" err="1">
                <a:solidFill>
                  <a:schemeClr val="tx1"/>
                </a:solidFill>
              </a:rPr>
              <a:t>другий</a:t>
            </a:r>
            <a:r>
              <a:rPr lang="ru-RU" altLang="ru-RU" i="1" dirty="0">
                <a:solidFill>
                  <a:schemeClr val="tx1"/>
                </a:solidFill>
              </a:rPr>
              <a:t> </a:t>
            </a:r>
            <a:r>
              <a:rPr lang="ru-RU" altLang="ru-RU" i="1" dirty="0" err="1">
                <a:solidFill>
                  <a:schemeClr val="tx1"/>
                </a:solidFill>
              </a:rPr>
              <a:t>статті</a:t>
            </a:r>
            <a:r>
              <a:rPr lang="ru-RU" altLang="ru-RU" i="1" dirty="0">
                <a:solidFill>
                  <a:schemeClr val="tx1"/>
                </a:solidFill>
              </a:rPr>
              <a:t> 2 </a:t>
            </a:r>
            <a:r>
              <a:rPr lang="ru-RU" altLang="ru-RU" i="1" dirty="0" err="1">
                <a:solidFill>
                  <a:schemeClr val="tx1"/>
                </a:solidFill>
              </a:rPr>
              <a:t>із</a:t>
            </a:r>
            <a:r>
              <a:rPr lang="ru-RU" altLang="ru-RU" i="1" dirty="0">
                <a:solidFill>
                  <a:schemeClr val="tx1"/>
                </a:solidFill>
              </a:rPr>
              <a:t> </a:t>
            </a:r>
            <a:r>
              <a:rPr lang="ru-RU" altLang="ru-RU" i="1" dirty="0" err="1">
                <a:solidFill>
                  <a:schemeClr val="tx1"/>
                </a:solidFill>
              </a:rPr>
              <a:t>змінами</a:t>
            </a:r>
            <a:r>
              <a:rPr lang="ru-RU" altLang="ru-RU" i="1" dirty="0">
                <a:solidFill>
                  <a:schemeClr val="tx1"/>
                </a:solidFill>
              </a:rPr>
              <a:t>, </a:t>
            </a:r>
            <a:r>
              <a:rPr lang="ru-RU" altLang="ru-RU" i="1" dirty="0" err="1">
                <a:solidFill>
                  <a:schemeClr val="tx1"/>
                </a:solidFill>
              </a:rPr>
              <a:t>внесеними</a:t>
            </a:r>
            <a:r>
              <a:rPr lang="ru-RU" altLang="ru-RU" i="1" dirty="0">
                <a:solidFill>
                  <a:schemeClr val="tx1"/>
                </a:solidFill>
              </a:rPr>
              <a:t> </a:t>
            </a:r>
            <a:r>
              <a:rPr lang="ru-RU" altLang="ru-RU" i="1" dirty="0" err="1">
                <a:solidFill>
                  <a:schemeClr val="tx1"/>
                </a:solidFill>
              </a:rPr>
              <a:t>згідно</a:t>
            </a:r>
            <a:r>
              <a:rPr lang="ru-RU" altLang="ru-RU" i="1" dirty="0">
                <a:solidFill>
                  <a:schemeClr val="tx1"/>
                </a:solidFill>
              </a:rPr>
              <a:t> </a:t>
            </a:r>
            <a:r>
              <a:rPr lang="ru-RU" altLang="ru-RU" i="1" dirty="0" err="1">
                <a:solidFill>
                  <a:schemeClr val="tx1"/>
                </a:solidFill>
              </a:rPr>
              <a:t>із</a:t>
            </a:r>
            <a:r>
              <a:rPr lang="ru-RU" altLang="ru-RU" i="1" dirty="0">
                <a:solidFill>
                  <a:schemeClr val="tx1"/>
                </a:solidFill>
              </a:rPr>
              <a:t> Законом</a:t>
            </a:r>
            <a:r>
              <a:rPr lang="ru-RU" altLang="ru-RU" i="1" dirty="0"/>
              <a:t> </a:t>
            </a:r>
            <a:r>
              <a:rPr lang="ru-RU" altLang="ru-RU" i="1" u="sng" dirty="0">
                <a:solidFill>
                  <a:schemeClr val="accent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№ 2541-VIII </a:t>
            </a:r>
            <a:r>
              <a:rPr lang="ru-RU" altLang="ru-RU" i="1" u="sng" dirty="0" err="1">
                <a:solidFill>
                  <a:schemeClr val="accent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від</a:t>
            </a:r>
            <a:r>
              <a:rPr lang="ru-RU" altLang="ru-RU" i="1" u="sng" dirty="0">
                <a:solidFill>
                  <a:schemeClr val="accent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06.09.2018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025620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/>
          </p:cNvSpPr>
          <p:nvPr>
            <p:ph type="title"/>
          </p:nvPr>
        </p:nvSpPr>
        <p:spPr>
          <a:xfrm>
            <a:off x="2035175" y="1090614"/>
            <a:ext cx="7869238" cy="998537"/>
          </a:xfrm>
        </p:spPr>
        <p:txBody>
          <a:bodyPr/>
          <a:lstStyle/>
          <a:p>
            <a:r>
              <a:rPr lang="ru-RU" altLang="ru-RU" sz="2800" b="1"/>
              <a:t>Стаття 23. </a:t>
            </a:r>
            <a:r>
              <a:rPr lang="ru-RU" altLang="ru-RU" sz="2800"/>
              <a:t>Освітня програма</a:t>
            </a:r>
            <a:r>
              <a:rPr lang="ru-RU" altLang="ru-RU"/>
              <a:t> </a:t>
            </a:r>
          </a:p>
        </p:txBody>
      </p:sp>
      <p:sp>
        <p:nvSpPr>
          <p:cNvPr id="175107" name="Rectangle 3"/>
          <p:cNvSpPr>
            <a:spLocks noGrp="1"/>
          </p:cNvSpPr>
          <p:nvPr>
            <p:ph type="body" idx="1"/>
          </p:nvPr>
        </p:nvSpPr>
        <p:spPr>
          <a:xfrm>
            <a:off x="1266092" y="2421653"/>
            <a:ext cx="9622302" cy="3755311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altLang="ru-RU" dirty="0" err="1">
                <a:solidFill>
                  <a:schemeClr val="tx1"/>
                </a:solidFill>
              </a:rPr>
              <a:t>Освітня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програма</a:t>
            </a:r>
            <a:r>
              <a:rPr lang="ru-RU" altLang="ru-RU" dirty="0">
                <a:solidFill>
                  <a:schemeClr val="tx1"/>
                </a:solidFill>
              </a:rPr>
              <a:t> - </a:t>
            </a:r>
            <a:r>
              <a:rPr lang="ru-RU" altLang="ru-RU" dirty="0" err="1">
                <a:solidFill>
                  <a:schemeClr val="tx1"/>
                </a:solidFill>
              </a:rPr>
              <a:t>це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єдиний</a:t>
            </a:r>
            <a:r>
              <a:rPr lang="ru-RU" altLang="ru-RU" dirty="0">
                <a:solidFill>
                  <a:schemeClr val="tx1"/>
                </a:solidFill>
              </a:rPr>
              <a:t> комплекс </a:t>
            </a:r>
            <a:r>
              <a:rPr lang="ru-RU" altLang="ru-RU" dirty="0" err="1">
                <a:solidFill>
                  <a:schemeClr val="tx1"/>
                </a:solidFill>
              </a:rPr>
              <a:t>освітніх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компонентів</a:t>
            </a:r>
            <a:r>
              <a:rPr lang="ru-RU" altLang="ru-RU" dirty="0">
                <a:solidFill>
                  <a:schemeClr val="tx1"/>
                </a:solidFill>
              </a:rPr>
              <a:t>, </a:t>
            </a:r>
            <a:r>
              <a:rPr lang="ru-RU" altLang="ru-RU" dirty="0" err="1">
                <a:solidFill>
                  <a:schemeClr val="tx1"/>
                </a:solidFill>
              </a:rPr>
              <a:t>спланованих</a:t>
            </a:r>
            <a:r>
              <a:rPr lang="ru-RU" altLang="ru-RU" dirty="0">
                <a:solidFill>
                  <a:schemeClr val="tx1"/>
                </a:solidFill>
              </a:rPr>
              <a:t> і </a:t>
            </a:r>
            <a:r>
              <a:rPr lang="ru-RU" altLang="ru-RU" dirty="0" err="1">
                <a:solidFill>
                  <a:schemeClr val="tx1"/>
                </a:solidFill>
              </a:rPr>
              <a:t>організованих</a:t>
            </a:r>
            <a:r>
              <a:rPr lang="ru-RU" altLang="ru-RU" dirty="0">
                <a:solidFill>
                  <a:schemeClr val="tx1"/>
                </a:solidFill>
              </a:rPr>
              <a:t> закладом </a:t>
            </a:r>
            <a:r>
              <a:rPr lang="ru-RU" altLang="ru-RU" dirty="0" err="1">
                <a:solidFill>
                  <a:schemeClr val="tx1"/>
                </a:solidFill>
              </a:rPr>
              <a:t>дошкільної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освіти</a:t>
            </a:r>
            <a:r>
              <a:rPr lang="ru-RU" altLang="ru-RU" dirty="0">
                <a:solidFill>
                  <a:schemeClr val="tx1"/>
                </a:solidFill>
              </a:rPr>
              <a:t> для </a:t>
            </a:r>
            <a:r>
              <a:rPr lang="ru-RU" altLang="ru-RU" dirty="0" err="1">
                <a:solidFill>
                  <a:schemeClr val="tx1"/>
                </a:solidFill>
              </a:rPr>
              <a:t>досягнення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вихованцями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результатів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навчання</a:t>
            </a:r>
            <a:r>
              <a:rPr lang="ru-RU" altLang="ru-RU" dirty="0">
                <a:solidFill>
                  <a:schemeClr val="tx1"/>
                </a:solidFill>
              </a:rPr>
              <a:t> (</a:t>
            </a:r>
            <a:r>
              <a:rPr lang="ru-RU" altLang="ru-RU" dirty="0" err="1">
                <a:solidFill>
                  <a:schemeClr val="tx1"/>
                </a:solidFill>
              </a:rPr>
              <a:t>набуття</a:t>
            </a:r>
            <a:r>
              <a:rPr lang="ru-RU" altLang="ru-RU" dirty="0">
                <a:solidFill>
                  <a:schemeClr val="tx1"/>
                </a:solidFill>
              </a:rPr>
              <a:t> компетентностей), </a:t>
            </a:r>
            <a:r>
              <a:rPr lang="ru-RU" altLang="ru-RU" dirty="0" err="1">
                <a:solidFill>
                  <a:schemeClr val="tx1"/>
                </a:solidFill>
              </a:rPr>
              <a:t>визначених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Базовим</a:t>
            </a:r>
            <a:r>
              <a:rPr lang="ru-RU" altLang="ru-RU" dirty="0">
                <a:solidFill>
                  <a:schemeClr val="tx1"/>
                </a:solidFill>
              </a:rPr>
              <a:t> компонентом </a:t>
            </a:r>
            <a:r>
              <a:rPr lang="ru-RU" altLang="ru-RU" dirty="0" err="1">
                <a:solidFill>
                  <a:schemeClr val="tx1"/>
                </a:solidFill>
              </a:rPr>
              <a:t>дошкільної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освіти</a:t>
            </a:r>
            <a:r>
              <a:rPr lang="ru-RU" altLang="ru-RU" dirty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altLang="ru-RU" u="sng" dirty="0" err="1">
                <a:solidFill>
                  <a:schemeClr val="tx1"/>
                </a:solidFill>
              </a:rPr>
              <a:t>Освітні</a:t>
            </a:r>
            <a:r>
              <a:rPr lang="ru-RU" altLang="ru-RU" u="sng" dirty="0">
                <a:solidFill>
                  <a:schemeClr val="tx1"/>
                </a:solidFill>
              </a:rPr>
              <a:t> </a:t>
            </a:r>
            <a:r>
              <a:rPr lang="ru-RU" altLang="ru-RU" u="sng" dirty="0" err="1">
                <a:solidFill>
                  <a:schemeClr val="tx1"/>
                </a:solidFill>
              </a:rPr>
              <a:t>програми</a:t>
            </a:r>
            <a:r>
              <a:rPr lang="ru-RU" altLang="ru-RU" u="sng" dirty="0">
                <a:solidFill>
                  <a:schemeClr val="tx1"/>
                </a:solidFill>
              </a:rPr>
              <a:t> </a:t>
            </a:r>
            <a:r>
              <a:rPr lang="ru-RU" altLang="ru-RU" u="sng" dirty="0" err="1">
                <a:solidFill>
                  <a:schemeClr val="tx1"/>
                </a:solidFill>
              </a:rPr>
              <a:t>можуть</a:t>
            </a:r>
            <a:r>
              <a:rPr lang="ru-RU" altLang="ru-RU" u="sng" dirty="0">
                <a:solidFill>
                  <a:schemeClr val="tx1"/>
                </a:solidFill>
              </a:rPr>
              <a:t> </a:t>
            </a:r>
            <a:r>
              <a:rPr lang="ru-RU" altLang="ru-RU" u="sng" dirty="0" err="1">
                <a:solidFill>
                  <a:schemeClr val="tx1"/>
                </a:solidFill>
              </a:rPr>
              <a:t>мати</a:t>
            </a:r>
            <a:r>
              <a:rPr lang="ru-RU" altLang="ru-RU" u="sng" dirty="0">
                <a:solidFill>
                  <a:schemeClr val="tx1"/>
                </a:solidFill>
              </a:rPr>
              <a:t> </a:t>
            </a:r>
            <a:r>
              <a:rPr lang="ru-RU" altLang="ru-RU" u="sng" dirty="0" err="1">
                <a:solidFill>
                  <a:schemeClr val="tx1"/>
                </a:solidFill>
              </a:rPr>
              <a:t>корекційно-розвитковий</a:t>
            </a:r>
            <a:r>
              <a:rPr lang="ru-RU" altLang="ru-RU" u="sng" dirty="0">
                <a:solidFill>
                  <a:schemeClr val="tx1"/>
                </a:solidFill>
              </a:rPr>
              <a:t> </a:t>
            </a:r>
            <a:r>
              <a:rPr lang="ru-RU" altLang="ru-RU" u="sng" dirty="0" err="1">
                <a:solidFill>
                  <a:schemeClr val="tx1"/>
                </a:solidFill>
              </a:rPr>
              <a:t>складник</a:t>
            </a:r>
            <a:r>
              <a:rPr lang="ru-RU" altLang="ru-RU" u="sng" dirty="0">
                <a:solidFill>
                  <a:schemeClr val="tx1"/>
                </a:solidFill>
              </a:rPr>
              <a:t> для </a:t>
            </a:r>
            <a:r>
              <a:rPr lang="ru-RU" altLang="ru-RU" u="sng" dirty="0" err="1">
                <a:solidFill>
                  <a:schemeClr val="tx1"/>
                </a:solidFill>
              </a:rPr>
              <a:t>дітей</a:t>
            </a:r>
            <a:r>
              <a:rPr lang="ru-RU" altLang="ru-RU" u="sng" dirty="0">
                <a:solidFill>
                  <a:schemeClr val="tx1"/>
                </a:solidFill>
              </a:rPr>
              <a:t> з </a:t>
            </a:r>
            <a:r>
              <a:rPr lang="ru-RU" altLang="ru-RU" u="sng" dirty="0" err="1">
                <a:solidFill>
                  <a:schemeClr val="tx1"/>
                </a:solidFill>
              </a:rPr>
              <a:t>особливими</a:t>
            </a:r>
            <a:r>
              <a:rPr lang="ru-RU" altLang="ru-RU" u="sng" dirty="0">
                <a:solidFill>
                  <a:schemeClr val="tx1"/>
                </a:solidFill>
              </a:rPr>
              <a:t> </a:t>
            </a:r>
            <a:r>
              <a:rPr lang="ru-RU" altLang="ru-RU" u="sng" dirty="0" err="1">
                <a:solidFill>
                  <a:schemeClr val="tx1"/>
                </a:solidFill>
              </a:rPr>
              <a:t>освітніми</a:t>
            </a:r>
            <a:r>
              <a:rPr lang="ru-RU" altLang="ru-RU" u="sng" dirty="0">
                <a:solidFill>
                  <a:schemeClr val="tx1"/>
                </a:solidFill>
              </a:rPr>
              <a:t> потребами</a:t>
            </a:r>
            <a:r>
              <a:rPr lang="ru-RU" altLang="ru-RU" dirty="0">
                <a:solidFill>
                  <a:schemeClr val="tx1"/>
                </a:solidFill>
              </a:rPr>
              <a:t>.</a:t>
            </a:r>
            <a:endParaRPr lang="ru-RU" altLang="ru-RU" i="1" dirty="0">
              <a:solidFill>
                <a:schemeClr val="tx1"/>
              </a:solidFill>
            </a:endParaRPr>
          </a:p>
          <a:p>
            <a:pPr algn="just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i="1" dirty="0">
                <a:solidFill>
                  <a:schemeClr val="tx1"/>
                </a:solidFill>
              </a:rPr>
              <a:t>    {</a:t>
            </a:r>
            <a:r>
              <a:rPr lang="ru-RU" altLang="ru-RU" i="1" dirty="0" err="1">
                <a:solidFill>
                  <a:schemeClr val="tx1"/>
                </a:solidFill>
              </a:rPr>
              <a:t>Частину</a:t>
            </a:r>
            <a:r>
              <a:rPr lang="ru-RU" altLang="ru-RU" i="1" dirty="0">
                <a:solidFill>
                  <a:schemeClr val="tx1"/>
                </a:solidFill>
              </a:rPr>
              <a:t> першу </a:t>
            </a:r>
            <a:r>
              <a:rPr lang="ru-RU" altLang="ru-RU" i="1" dirty="0" err="1">
                <a:solidFill>
                  <a:schemeClr val="tx1"/>
                </a:solidFill>
              </a:rPr>
              <a:t>статті</a:t>
            </a:r>
            <a:r>
              <a:rPr lang="ru-RU" altLang="ru-RU" i="1" dirty="0">
                <a:solidFill>
                  <a:schemeClr val="tx1"/>
                </a:solidFill>
              </a:rPr>
              <a:t> 23 </a:t>
            </a:r>
            <a:r>
              <a:rPr lang="ru-RU" altLang="ru-RU" i="1" dirty="0" err="1">
                <a:solidFill>
                  <a:schemeClr val="tx1"/>
                </a:solidFill>
              </a:rPr>
              <a:t>доповнено</a:t>
            </a:r>
            <a:r>
              <a:rPr lang="ru-RU" altLang="ru-RU" i="1" dirty="0">
                <a:solidFill>
                  <a:schemeClr val="tx1"/>
                </a:solidFill>
              </a:rPr>
              <a:t> </a:t>
            </a:r>
            <a:r>
              <a:rPr lang="ru-RU" altLang="ru-RU" i="1" dirty="0" err="1">
                <a:solidFill>
                  <a:schemeClr val="tx1"/>
                </a:solidFill>
              </a:rPr>
              <a:t>новим</a:t>
            </a:r>
            <a:r>
              <a:rPr lang="ru-RU" altLang="ru-RU" i="1" dirty="0">
                <a:solidFill>
                  <a:schemeClr val="tx1"/>
                </a:solidFill>
              </a:rPr>
              <a:t> </a:t>
            </a:r>
            <a:r>
              <a:rPr lang="ru-RU" altLang="ru-RU" i="1" dirty="0" err="1">
                <a:solidFill>
                  <a:schemeClr val="tx1"/>
                </a:solidFill>
              </a:rPr>
              <a:t>абзацом</a:t>
            </a:r>
            <a:r>
              <a:rPr lang="ru-RU" altLang="ru-RU" i="1" dirty="0">
                <a:solidFill>
                  <a:schemeClr val="tx1"/>
                </a:solidFill>
              </a:rPr>
              <a:t> </a:t>
            </a:r>
            <a:r>
              <a:rPr lang="ru-RU" altLang="ru-RU" i="1" dirty="0" err="1">
                <a:solidFill>
                  <a:schemeClr val="tx1"/>
                </a:solidFill>
              </a:rPr>
              <a:t>згідно</a:t>
            </a:r>
            <a:r>
              <a:rPr lang="ru-RU" altLang="ru-RU" i="1" dirty="0">
                <a:solidFill>
                  <a:schemeClr val="tx1"/>
                </a:solidFill>
              </a:rPr>
              <a:t> </a:t>
            </a:r>
            <a:r>
              <a:rPr lang="ru-RU" altLang="ru-RU" i="1" dirty="0" err="1">
                <a:solidFill>
                  <a:schemeClr val="tx1"/>
                </a:solidFill>
              </a:rPr>
              <a:t>із</a:t>
            </a:r>
            <a:r>
              <a:rPr lang="ru-RU" altLang="ru-RU" i="1" dirty="0">
                <a:solidFill>
                  <a:schemeClr val="tx1"/>
                </a:solidFill>
              </a:rPr>
              <a:t> Законом</a:t>
            </a:r>
            <a:r>
              <a:rPr lang="ru-RU" altLang="ru-RU" i="1" dirty="0"/>
              <a:t> </a:t>
            </a:r>
            <a:r>
              <a:rPr lang="ru-RU" altLang="ru-RU" i="1" u="sng" dirty="0">
                <a:solidFill>
                  <a:srgbClr val="367A5A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№ 2541-VIII </a:t>
            </a:r>
            <a:r>
              <a:rPr lang="ru-RU" altLang="ru-RU" i="1" u="sng" dirty="0" err="1">
                <a:solidFill>
                  <a:srgbClr val="367A5A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від</a:t>
            </a:r>
            <a:r>
              <a:rPr lang="ru-RU" altLang="ru-RU" i="1" u="sng" dirty="0">
                <a:solidFill>
                  <a:srgbClr val="367A5A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06.09.2018</a:t>
            </a:r>
            <a:r>
              <a:rPr lang="ru-RU" altLang="ru-RU" i="1" dirty="0"/>
              <a:t>}</a:t>
            </a:r>
            <a:endParaRPr lang="ru-RU" altLang="ru-RU" dirty="0"/>
          </a:p>
          <a:p>
            <a:pPr algn="just">
              <a:lnSpc>
                <a:spcPct val="80000"/>
              </a:lnSpc>
            </a:pPr>
            <a:r>
              <a:rPr lang="ru-RU" altLang="ru-RU" dirty="0">
                <a:solidFill>
                  <a:schemeClr val="tx1"/>
                </a:solidFill>
              </a:rPr>
              <a:t>Основою для </a:t>
            </a:r>
            <a:r>
              <a:rPr lang="ru-RU" altLang="ru-RU" dirty="0" err="1">
                <a:solidFill>
                  <a:schemeClr val="tx1"/>
                </a:solidFill>
              </a:rPr>
              <a:t>розроблення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освітньої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програми</a:t>
            </a:r>
            <a:r>
              <a:rPr lang="ru-RU" altLang="ru-RU" dirty="0">
                <a:solidFill>
                  <a:schemeClr val="tx1"/>
                </a:solidFill>
              </a:rPr>
              <a:t> є </a:t>
            </a:r>
            <a:r>
              <a:rPr lang="ru-RU" altLang="ru-RU" dirty="0" err="1">
                <a:solidFill>
                  <a:schemeClr val="tx1"/>
                </a:solidFill>
              </a:rPr>
              <a:t>Базовий</a:t>
            </a:r>
            <a:r>
              <a:rPr lang="ru-RU" altLang="ru-RU" dirty="0">
                <a:solidFill>
                  <a:schemeClr val="tx1"/>
                </a:solidFill>
              </a:rPr>
              <a:t> компонент </a:t>
            </a:r>
            <a:r>
              <a:rPr lang="ru-RU" altLang="ru-RU" dirty="0" err="1">
                <a:solidFill>
                  <a:schemeClr val="tx1"/>
                </a:solidFill>
              </a:rPr>
              <a:t>дошкільної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освіти</a:t>
            </a:r>
            <a:r>
              <a:rPr lang="ru-RU" alt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57160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/>
          </p:cNvSpPr>
          <p:nvPr>
            <p:ph type="title"/>
          </p:nvPr>
        </p:nvSpPr>
        <p:spPr>
          <a:xfrm>
            <a:off x="2022475" y="1114425"/>
            <a:ext cx="7869238" cy="998538"/>
          </a:xfrm>
        </p:spPr>
        <p:txBody>
          <a:bodyPr/>
          <a:lstStyle/>
          <a:p>
            <a:r>
              <a:rPr lang="ru-RU" altLang="ru-RU" sz="2800" b="1" dirty="0" err="1"/>
              <a:t>Стаття</a:t>
            </a:r>
            <a:r>
              <a:rPr lang="ru-RU" altLang="ru-RU" sz="2800" b="1" dirty="0"/>
              <a:t> 28. </a:t>
            </a:r>
            <a:r>
              <a:rPr lang="ru-RU" altLang="ru-RU" sz="2800" dirty="0">
                <a:solidFill>
                  <a:schemeClr val="tx1"/>
                </a:solidFill>
              </a:rPr>
              <a:t>Права </a:t>
            </a:r>
            <a:r>
              <a:rPr lang="ru-RU" altLang="ru-RU" sz="2800" dirty="0" err="1">
                <a:solidFill>
                  <a:schemeClr val="tx1"/>
                </a:solidFill>
              </a:rPr>
              <a:t>дитини</a:t>
            </a:r>
            <a:r>
              <a:rPr lang="ru-RU" altLang="ru-RU" sz="2800" dirty="0">
                <a:solidFill>
                  <a:schemeClr val="tx1"/>
                </a:solidFill>
              </a:rPr>
              <a:t> у </a:t>
            </a:r>
            <a:r>
              <a:rPr lang="ru-RU" altLang="ru-RU" sz="2800" dirty="0" err="1">
                <a:solidFill>
                  <a:schemeClr val="tx1"/>
                </a:solidFill>
              </a:rPr>
              <a:t>сфері</a:t>
            </a:r>
            <a:r>
              <a:rPr lang="ru-RU" altLang="ru-RU" sz="2800" dirty="0">
                <a:solidFill>
                  <a:schemeClr val="tx1"/>
                </a:solidFill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</a:rPr>
              <a:t>дошкільної</a:t>
            </a:r>
            <a:r>
              <a:rPr lang="ru-RU" altLang="ru-RU" sz="2800" dirty="0">
                <a:solidFill>
                  <a:schemeClr val="tx1"/>
                </a:solidFill>
              </a:rPr>
              <a:t> </a:t>
            </a:r>
            <a:r>
              <a:rPr lang="ru-RU" altLang="ru-RU" sz="2800" dirty="0" err="1">
                <a:solidFill>
                  <a:schemeClr val="tx1"/>
                </a:solidFill>
              </a:rPr>
              <a:t>освіти</a:t>
            </a:r>
            <a:endParaRPr lang="ru-RU" altLang="ru-RU" sz="2800" dirty="0">
              <a:solidFill>
                <a:schemeClr val="tx1"/>
              </a:solidFill>
            </a:endParaRPr>
          </a:p>
        </p:txBody>
      </p:sp>
      <p:sp>
        <p:nvSpPr>
          <p:cNvPr id="163843" name="Rectangle 3"/>
          <p:cNvSpPr>
            <a:spLocks noGrp="1"/>
          </p:cNvSpPr>
          <p:nvPr>
            <p:ph type="body" idx="1"/>
          </p:nvPr>
        </p:nvSpPr>
        <p:spPr>
          <a:xfrm>
            <a:off x="1336431" y="2582425"/>
            <a:ext cx="9523827" cy="3594537"/>
          </a:xfrm>
        </p:spPr>
        <p:txBody>
          <a:bodyPr/>
          <a:lstStyle/>
          <a:p>
            <a:pPr algn="just"/>
            <a:r>
              <a:rPr lang="ru-RU" altLang="ru-RU" dirty="0" err="1">
                <a:solidFill>
                  <a:schemeClr val="tx1"/>
                </a:solidFill>
              </a:rPr>
              <a:t>діти</a:t>
            </a:r>
            <a:r>
              <a:rPr lang="ru-RU" altLang="ru-RU" dirty="0">
                <a:solidFill>
                  <a:schemeClr val="tx1"/>
                </a:solidFill>
              </a:rPr>
              <a:t> з </a:t>
            </a:r>
            <a:r>
              <a:rPr lang="ru-RU" altLang="ru-RU" dirty="0" err="1">
                <a:solidFill>
                  <a:schemeClr val="tx1"/>
                </a:solidFill>
              </a:rPr>
              <a:t>особливими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освітніми</a:t>
            </a:r>
            <a:r>
              <a:rPr lang="ru-RU" altLang="ru-RU" dirty="0">
                <a:solidFill>
                  <a:schemeClr val="tx1"/>
                </a:solidFill>
              </a:rPr>
              <a:t> потребами, </a:t>
            </a:r>
            <a:r>
              <a:rPr lang="ru-RU" altLang="ru-RU" dirty="0" err="1">
                <a:solidFill>
                  <a:schemeClr val="tx1"/>
                </a:solidFill>
              </a:rPr>
              <a:t>що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зумовлені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порушеннями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інтелектуального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розвитку</a:t>
            </a:r>
            <a:r>
              <a:rPr lang="ru-RU" altLang="ru-RU" dirty="0">
                <a:solidFill>
                  <a:schemeClr val="tx1"/>
                </a:solidFill>
              </a:rPr>
              <a:t> та/</a:t>
            </a:r>
            <a:r>
              <a:rPr lang="ru-RU" altLang="ru-RU" dirty="0" err="1">
                <a:solidFill>
                  <a:schemeClr val="tx1"/>
                </a:solidFill>
              </a:rPr>
              <a:t>або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сенсорними</a:t>
            </a:r>
            <a:r>
              <a:rPr lang="ru-RU" altLang="ru-RU" dirty="0">
                <a:solidFill>
                  <a:schemeClr val="tx1"/>
                </a:solidFill>
              </a:rPr>
              <a:t> та </a:t>
            </a:r>
            <a:r>
              <a:rPr lang="ru-RU" altLang="ru-RU" dirty="0" err="1">
                <a:solidFill>
                  <a:schemeClr val="tx1"/>
                </a:solidFill>
              </a:rPr>
              <a:t>фізичними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порушеннями</a:t>
            </a:r>
            <a:r>
              <a:rPr lang="ru-RU" altLang="ru-RU" dirty="0">
                <a:solidFill>
                  <a:schemeClr val="tx1"/>
                </a:solidFill>
              </a:rPr>
              <a:t>, </a:t>
            </a:r>
            <a:r>
              <a:rPr lang="ru-RU" altLang="ru-RU" dirty="0" err="1">
                <a:solidFill>
                  <a:schemeClr val="tx1"/>
                </a:solidFill>
              </a:rPr>
              <a:t>мають</a:t>
            </a:r>
            <a:r>
              <a:rPr lang="ru-RU" altLang="ru-RU" dirty="0">
                <a:solidFill>
                  <a:schemeClr val="tx1"/>
                </a:solidFill>
              </a:rPr>
              <a:t> право на </a:t>
            </a:r>
            <a:r>
              <a:rPr lang="ru-RU" altLang="ru-RU" dirty="0" err="1">
                <a:solidFill>
                  <a:schemeClr val="tx1"/>
                </a:solidFill>
              </a:rPr>
              <a:t>першочергове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зарахування</a:t>
            </a:r>
            <a:r>
              <a:rPr lang="ru-RU" altLang="ru-RU" dirty="0">
                <a:solidFill>
                  <a:schemeClr val="tx1"/>
                </a:solidFill>
              </a:rPr>
              <a:t> до </a:t>
            </a:r>
            <a:r>
              <a:rPr lang="ru-RU" altLang="ru-RU" dirty="0" err="1">
                <a:solidFill>
                  <a:schemeClr val="tx1"/>
                </a:solidFill>
              </a:rPr>
              <a:t>закладів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дошкільної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освіти</a:t>
            </a:r>
            <a:r>
              <a:rPr lang="ru-RU" altLang="ru-RU" dirty="0">
                <a:solidFill>
                  <a:schemeClr val="tx1"/>
                </a:solidFill>
              </a:rPr>
              <a:t>.</a:t>
            </a:r>
            <a:endParaRPr lang="ru-RU" altLang="ru-RU" i="1" dirty="0">
              <a:solidFill>
                <a:schemeClr val="tx1"/>
              </a:solidFill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i="1" dirty="0">
                <a:solidFill>
                  <a:schemeClr val="tx1"/>
                </a:solidFill>
              </a:rPr>
              <a:t>   {</a:t>
            </a:r>
            <a:r>
              <a:rPr lang="ru-RU" altLang="ru-RU" i="1" dirty="0" err="1">
                <a:solidFill>
                  <a:schemeClr val="tx1"/>
                </a:solidFill>
              </a:rPr>
              <a:t>Частину</a:t>
            </a:r>
            <a:r>
              <a:rPr lang="ru-RU" altLang="ru-RU" i="1" dirty="0">
                <a:solidFill>
                  <a:schemeClr val="tx1"/>
                </a:solidFill>
              </a:rPr>
              <a:t> другу </a:t>
            </a:r>
            <a:r>
              <a:rPr lang="ru-RU" altLang="ru-RU" i="1" dirty="0" err="1">
                <a:solidFill>
                  <a:schemeClr val="tx1"/>
                </a:solidFill>
              </a:rPr>
              <a:t>статті</a:t>
            </a:r>
            <a:r>
              <a:rPr lang="ru-RU" altLang="ru-RU" i="1" dirty="0">
                <a:solidFill>
                  <a:schemeClr val="tx1"/>
                </a:solidFill>
              </a:rPr>
              <a:t> 28 </a:t>
            </a:r>
            <a:r>
              <a:rPr lang="ru-RU" altLang="ru-RU" i="1" dirty="0" err="1">
                <a:solidFill>
                  <a:schemeClr val="tx1"/>
                </a:solidFill>
              </a:rPr>
              <a:t>доповнено</a:t>
            </a:r>
            <a:r>
              <a:rPr lang="ru-RU" altLang="ru-RU" i="1" dirty="0">
                <a:solidFill>
                  <a:schemeClr val="tx1"/>
                </a:solidFill>
              </a:rPr>
              <a:t> </a:t>
            </a:r>
            <a:r>
              <a:rPr lang="ru-RU" altLang="ru-RU" i="1" dirty="0" err="1">
                <a:solidFill>
                  <a:schemeClr val="tx1"/>
                </a:solidFill>
              </a:rPr>
              <a:t>абзацом</a:t>
            </a:r>
            <a:r>
              <a:rPr lang="ru-RU" altLang="ru-RU" i="1" dirty="0">
                <a:solidFill>
                  <a:schemeClr val="tx1"/>
                </a:solidFill>
              </a:rPr>
              <a:t> </a:t>
            </a:r>
            <a:r>
              <a:rPr lang="ru-RU" altLang="ru-RU" i="1" dirty="0" err="1">
                <a:solidFill>
                  <a:schemeClr val="tx1"/>
                </a:solidFill>
              </a:rPr>
              <a:t>восьмим</a:t>
            </a:r>
            <a:r>
              <a:rPr lang="ru-RU" altLang="ru-RU" i="1" dirty="0">
                <a:solidFill>
                  <a:schemeClr val="tx1"/>
                </a:solidFill>
              </a:rPr>
              <a:t> </a:t>
            </a:r>
            <a:r>
              <a:rPr lang="ru-RU" altLang="ru-RU" i="1" dirty="0" err="1">
                <a:solidFill>
                  <a:schemeClr val="tx1"/>
                </a:solidFill>
              </a:rPr>
              <a:t>згідно</a:t>
            </a:r>
            <a:r>
              <a:rPr lang="ru-RU" altLang="ru-RU" i="1" dirty="0">
                <a:solidFill>
                  <a:schemeClr val="tx1"/>
                </a:solidFill>
              </a:rPr>
              <a:t> </a:t>
            </a:r>
            <a:r>
              <a:rPr lang="ru-RU" altLang="ru-RU" i="1" dirty="0" err="1">
                <a:solidFill>
                  <a:schemeClr val="tx1"/>
                </a:solidFill>
              </a:rPr>
              <a:t>із</a:t>
            </a:r>
            <a:r>
              <a:rPr lang="ru-RU" altLang="ru-RU" i="1" dirty="0">
                <a:solidFill>
                  <a:schemeClr val="tx1"/>
                </a:solidFill>
              </a:rPr>
              <a:t> Законом</a:t>
            </a:r>
            <a:r>
              <a:rPr lang="ru-RU" altLang="ru-RU" i="1" dirty="0"/>
              <a:t> </a:t>
            </a:r>
            <a:r>
              <a:rPr lang="ru-RU" altLang="ru-RU" i="1" u="sng" dirty="0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№ 2541-VIII </a:t>
            </a:r>
            <a:r>
              <a:rPr lang="ru-RU" altLang="ru-RU" i="1" u="sng" dirty="0" err="1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від</a:t>
            </a:r>
            <a:r>
              <a:rPr lang="ru-RU" altLang="ru-RU" i="1" u="sng" dirty="0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06.09.2018</a:t>
            </a:r>
            <a:r>
              <a:rPr lang="ru-RU" altLang="ru-RU" i="1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420550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/>
          </p:cNvSpPr>
          <p:nvPr>
            <p:ph type="title"/>
          </p:nvPr>
        </p:nvSpPr>
        <p:spPr>
          <a:xfrm>
            <a:off x="2097089" y="942975"/>
            <a:ext cx="7869237" cy="998538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uk-UA" sz="3200" b="1">
                <a:solidFill>
                  <a:srgbClr val="541B8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Положення про дошкільний навчальний заклад</a:t>
            </a:r>
            <a:endParaRPr lang="ru-RU" altLang="ru-RU" sz="3200" b="1">
              <a:solidFill>
                <a:srgbClr val="541B8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891" name="Rectangle 3"/>
          <p:cNvSpPr>
            <a:spLocks noGrp="1"/>
          </p:cNvSpPr>
          <p:nvPr>
            <p:ph type="body" idx="1"/>
          </p:nvPr>
        </p:nvSpPr>
        <p:spPr>
          <a:xfrm>
            <a:off x="1223889" y="2441749"/>
            <a:ext cx="9678573" cy="4100340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altLang="ru-RU" sz="2200" dirty="0">
                <a:solidFill>
                  <a:schemeClr val="tx1"/>
                </a:solidFill>
              </a:rPr>
              <a:t>Для </a:t>
            </a:r>
            <a:r>
              <a:rPr lang="ru-RU" altLang="ru-RU" sz="2200" dirty="0" err="1">
                <a:solidFill>
                  <a:schemeClr val="tx1"/>
                </a:solidFill>
              </a:rPr>
              <a:t>задоволення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освітніх</a:t>
            </a:r>
            <a:r>
              <a:rPr lang="ru-RU" altLang="ru-RU" sz="2200" dirty="0">
                <a:solidFill>
                  <a:schemeClr val="tx1"/>
                </a:solidFill>
              </a:rPr>
              <a:t>, </a:t>
            </a:r>
            <a:r>
              <a:rPr lang="ru-RU" altLang="ru-RU" sz="2200" dirty="0" err="1">
                <a:solidFill>
                  <a:schemeClr val="tx1"/>
                </a:solidFill>
              </a:rPr>
              <a:t>соціальних</a:t>
            </a:r>
            <a:r>
              <a:rPr lang="ru-RU" altLang="ru-RU" sz="2200" dirty="0">
                <a:solidFill>
                  <a:schemeClr val="tx1"/>
                </a:solidFill>
              </a:rPr>
              <a:t> потреб, </a:t>
            </a:r>
            <a:r>
              <a:rPr lang="ru-RU" altLang="ru-RU" sz="2200" dirty="0" err="1">
                <a:solidFill>
                  <a:schemeClr val="tx1"/>
                </a:solidFill>
              </a:rPr>
              <a:t>організації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br>
              <a:rPr lang="ru-RU" altLang="ru-RU" sz="2200" dirty="0">
                <a:solidFill>
                  <a:schemeClr val="tx1"/>
                </a:solidFill>
              </a:rPr>
            </a:br>
            <a:r>
              <a:rPr lang="ru-RU" altLang="ru-RU" sz="2200" dirty="0" err="1">
                <a:solidFill>
                  <a:schemeClr val="tx1"/>
                </a:solidFill>
              </a:rPr>
              <a:t>корекційно-розвиткової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роботи</a:t>
            </a:r>
            <a:r>
              <a:rPr lang="ru-RU" altLang="ru-RU" sz="2200" dirty="0">
                <a:solidFill>
                  <a:schemeClr val="tx1"/>
                </a:solidFill>
              </a:rPr>
              <a:t> у </a:t>
            </a:r>
            <a:r>
              <a:rPr lang="ru-RU" altLang="ru-RU" sz="2200" dirty="0" err="1">
                <a:solidFill>
                  <a:schemeClr val="tx1"/>
                </a:solidFill>
              </a:rPr>
              <a:t>складі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дошкільних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навчальних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br>
              <a:rPr lang="ru-RU" altLang="ru-RU" sz="2200" dirty="0">
                <a:solidFill>
                  <a:schemeClr val="tx1"/>
                </a:solidFill>
              </a:rPr>
            </a:br>
            <a:r>
              <a:rPr lang="ru-RU" altLang="ru-RU" sz="2200" dirty="0" err="1">
                <a:solidFill>
                  <a:schemeClr val="tx1"/>
                </a:solidFill>
              </a:rPr>
              <a:t>закладів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можуть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створюватися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спеціальні</a:t>
            </a:r>
            <a:r>
              <a:rPr lang="ru-RU" altLang="ru-RU" sz="2200" dirty="0">
                <a:solidFill>
                  <a:schemeClr val="tx1"/>
                </a:solidFill>
              </a:rPr>
              <a:t> та </a:t>
            </a:r>
            <a:r>
              <a:rPr lang="ru-RU" altLang="ru-RU" sz="2200" dirty="0" err="1">
                <a:solidFill>
                  <a:schemeClr val="tx1"/>
                </a:solidFill>
              </a:rPr>
              <a:t>інклюзивні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групи</a:t>
            </a:r>
            <a:r>
              <a:rPr lang="ru-RU" altLang="ru-RU" sz="2200" dirty="0">
                <a:solidFill>
                  <a:schemeClr val="tx1"/>
                </a:solidFill>
              </a:rPr>
              <a:t> для </a:t>
            </a:r>
            <a:br>
              <a:rPr lang="ru-RU" altLang="ru-RU" sz="2200" dirty="0">
                <a:solidFill>
                  <a:schemeClr val="tx1"/>
                </a:solidFill>
              </a:rPr>
            </a:br>
            <a:r>
              <a:rPr lang="ru-RU" altLang="ru-RU" sz="2200" dirty="0" err="1">
                <a:solidFill>
                  <a:schemeClr val="tx1"/>
                </a:solidFill>
              </a:rPr>
              <a:t>розвитку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дітей</a:t>
            </a:r>
            <a:r>
              <a:rPr lang="ru-RU" altLang="ru-RU" sz="2200" dirty="0">
                <a:solidFill>
                  <a:schemeClr val="tx1"/>
                </a:solidFill>
              </a:rPr>
              <a:t> з </a:t>
            </a:r>
            <a:r>
              <a:rPr lang="ru-RU" altLang="ru-RU" sz="2200" dirty="0" err="1">
                <a:solidFill>
                  <a:schemeClr val="tx1"/>
                </a:solidFill>
              </a:rPr>
              <a:t>порушеннями</a:t>
            </a:r>
            <a:r>
              <a:rPr lang="ru-RU" altLang="ru-RU" sz="2200" dirty="0">
                <a:solidFill>
                  <a:schemeClr val="tx1"/>
                </a:solidFill>
              </a:rPr>
              <a:t> слуху, </a:t>
            </a:r>
            <a:r>
              <a:rPr lang="ru-RU" altLang="ru-RU" sz="2200" dirty="0" err="1">
                <a:solidFill>
                  <a:schemeClr val="tx1"/>
                </a:solidFill>
              </a:rPr>
              <a:t>зору</a:t>
            </a:r>
            <a:r>
              <a:rPr lang="ru-RU" altLang="ru-RU" sz="2200" dirty="0">
                <a:solidFill>
                  <a:schemeClr val="tx1"/>
                </a:solidFill>
              </a:rPr>
              <a:t>, </a:t>
            </a:r>
            <a:r>
              <a:rPr lang="ru-RU" altLang="ru-RU" sz="2200" dirty="0" err="1">
                <a:solidFill>
                  <a:schemeClr val="tx1"/>
                </a:solidFill>
              </a:rPr>
              <a:t>мови</a:t>
            </a:r>
            <a:r>
              <a:rPr lang="ru-RU" altLang="ru-RU" sz="2200" dirty="0">
                <a:solidFill>
                  <a:schemeClr val="tx1"/>
                </a:solidFill>
              </a:rPr>
              <a:t>, опорно-</a:t>
            </a:r>
            <a:r>
              <a:rPr lang="ru-RU" altLang="ru-RU" sz="2200" dirty="0" err="1">
                <a:solidFill>
                  <a:schemeClr val="tx1"/>
                </a:solidFill>
              </a:rPr>
              <a:t>рухового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br>
              <a:rPr lang="ru-RU" altLang="ru-RU" sz="2200" dirty="0">
                <a:solidFill>
                  <a:schemeClr val="tx1"/>
                </a:solidFill>
              </a:rPr>
            </a:br>
            <a:r>
              <a:rPr lang="ru-RU" altLang="ru-RU" sz="2200" dirty="0" err="1">
                <a:solidFill>
                  <a:schemeClr val="tx1"/>
                </a:solidFill>
              </a:rPr>
              <a:t>апарату</a:t>
            </a:r>
            <a:r>
              <a:rPr lang="ru-RU" altLang="ru-RU" sz="2200" dirty="0">
                <a:solidFill>
                  <a:schemeClr val="tx1"/>
                </a:solidFill>
              </a:rPr>
              <a:t>, </a:t>
            </a:r>
            <a:r>
              <a:rPr lang="ru-RU" altLang="ru-RU" sz="2200" dirty="0" err="1">
                <a:solidFill>
                  <a:schemeClr val="tx1"/>
                </a:solidFill>
              </a:rPr>
              <a:t>інтелекту</a:t>
            </a:r>
            <a:r>
              <a:rPr lang="ru-RU" altLang="ru-RU" sz="2200" dirty="0">
                <a:solidFill>
                  <a:schemeClr val="tx1"/>
                </a:solidFill>
              </a:rPr>
              <a:t>, </a:t>
            </a:r>
            <a:r>
              <a:rPr lang="ru-RU" altLang="ru-RU" sz="2200" dirty="0" err="1">
                <a:solidFill>
                  <a:schemeClr val="tx1"/>
                </a:solidFill>
              </a:rPr>
              <a:t>затримкою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психічного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розвитку</a:t>
            </a:r>
            <a:r>
              <a:rPr lang="ru-RU" altLang="ru-RU" sz="2200" dirty="0">
                <a:solidFill>
                  <a:schemeClr val="tx1"/>
                </a:solidFill>
              </a:rPr>
              <a:t>. { Пункт 3 </a:t>
            </a:r>
            <a:br>
              <a:rPr lang="ru-RU" altLang="ru-RU" sz="2200" dirty="0">
                <a:solidFill>
                  <a:schemeClr val="tx1"/>
                </a:solidFill>
              </a:rPr>
            </a:br>
            <a:r>
              <a:rPr lang="ru-RU" altLang="ru-RU" sz="2200" dirty="0" err="1">
                <a:solidFill>
                  <a:schemeClr val="tx1"/>
                </a:solidFill>
              </a:rPr>
              <a:t>доповнено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абзацом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згідно</a:t>
            </a:r>
            <a:r>
              <a:rPr lang="ru-RU" altLang="ru-RU" sz="2200" dirty="0">
                <a:solidFill>
                  <a:schemeClr val="tx1"/>
                </a:solidFill>
              </a:rPr>
              <a:t> з </a:t>
            </a:r>
            <a:r>
              <a:rPr lang="ru-RU" altLang="ru-RU" sz="2200" dirty="0" err="1">
                <a:solidFill>
                  <a:schemeClr val="tx1"/>
                </a:solidFill>
              </a:rPr>
              <a:t>Постановою</a:t>
            </a:r>
            <a:r>
              <a:rPr lang="ru-RU" altLang="ru-RU" sz="2200" dirty="0">
                <a:solidFill>
                  <a:schemeClr val="tx1"/>
                </a:solidFill>
              </a:rPr>
              <a:t> КМ N 530 ( </a:t>
            </a:r>
            <a:r>
              <a:rPr lang="ru-RU" altLang="ru-RU" sz="2200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530-2015-п</a:t>
            </a:r>
            <a:r>
              <a:rPr lang="ru-RU" altLang="ru-RU" sz="2200" dirty="0">
                <a:solidFill>
                  <a:schemeClr val="tx1"/>
                </a:solidFill>
              </a:rPr>
              <a:t> ) </a:t>
            </a:r>
            <a:r>
              <a:rPr lang="ru-RU" altLang="ru-RU" sz="2200" dirty="0" err="1">
                <a:solidFill>
                  <a:schemeClr val="tx1"/>
                </a:solidFill>
              </a:rPr>
              <a:t>від</a:t>
            </a:r>
            <a:r>
              <a:rPr lang="ru-RU" altLang="ru-RU" sz="2200" dirty="0">
                <a:solidFill>
                  <a:schemeClr val="tx1"/>
                </a:solidFill>
              </a:rPr>
              <a:t> 29.07.2015 } </a:t>
            </a:r>
          </a:p>
          <a:p>
            <a:pPr algn="just">
              <a:lnSpc>
                <a:spcPct val="80000"/>
              </a:lnSpc>
            </a:pPr>
            <a:r>
              <a:rPr lang="ru-RU" altLang="ru-RU" sz="2200" dirty="0" err="1">
                <a:solidFill>
                  <a:schemeClr val="tx1"/>
                </a:solidFill>
              </a:rPr>
              <a:t>Рішення</a:t>
            </a:r>
            <a:r>
              <a:rPr lang="ru-RU" altLang="ru-RU" sz="2200" dirty="0">
                <a:solidFill>
                  <a:schemeClr val="tx1"/>
                </a:solidFill>
              </a:rPr>
              <a:t> про </a:t>
            </a:r>
            <a:r>
              <a:rPr lang="ru-RU" altLang="ru-RU" sz="2200" dirty="0" err="1">
                <a:solidFill>
                  <a:schemeClr val="tx1"/>
                </a:solidFill>
              </a:rPr>
              <a:t>створення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інклюзивної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групи</a:t>
            </a:r>
            <a:r>
              <a:rPr lang="ru-RU" altLang="ru-RU" sz="2200" dirty="0">
                <a:solidFill>
                  <a:schemeClr val="tx1"/>
                </a:solidFill>
              </a:rPr>
              <a:t> (</a:t>
            </a:r>
            <a:r>
              <a:rPr lang="ru-RU" altLang="ru-RU" sz="2200" dirty="0" err="1">
                <a:solidFill>
                  <a:schemeClr val="tx1"/>
                </a:solidFill>
              </a:rPr>
              <a:t>груп</a:t>
            </a:r>
            <a:r>
              <a:rPr lang="ru-RU" altLang="ru-RU" sz="2200" dirty="0">
                <a:solidFill>
                  <a:schemeClr val="tx1"/>
                </a:solidFill>
              </a:rPr>
              <a:t>) у </a:t>
            </a:r>
            <a:r>
              <a:rPr lang="ru-RU" altLang="ru-RU" sz="2200" dirty="0" err="1">
                <a:solidFill>
                  <a:schemeClr val="tx1"/>
                </a:solidFill>
              </a:rPr>
              <a:t>дошкільному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br>
              <a:rPr lang="ru-RU" altLang="ru-RU" sz="2200" dirty="0">
                <a:solidFill>
                  <a:schemeClr val="tx1"/>
                </a:solidFill>
              </a:rPr>
            </a:br>
            <a:r>
              <a:rPr lang="ru-RU" altLang="ru-RU" sz="2200" dirty="0" err="1">
                <a:solidFill>
                  <a:schemeClr val="tx1"/>
                </a:solidFill>
              </a:rPr>
              <a:t>навчальному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закладі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комунальної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форми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власності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приймається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br>
              <a:rPr lang="ru-RU" altLang="ru-RU" sz="2200" dirty="0">
                <a:solidFill>
                  <a:schemeClr val="tx1"/>
                </a:solidFill>
              </a:rPr>
            </a:br>
            <a:r>
              <a:rPr lang="ru-RU" altLang="ru-RU" sz="2200" dirty="0">
                <a:solidFill>
                  <a:schemeClr val="tx1"/>
                </a:solidFill>
              </a:rPr>
              <a:t>органом </a:t>
            </a:r>
            <a:r>
              <a:rPr lang="ru-RU" altLang="ru-RU" sz="2200" dirty="0" err="1">
                <a:solidFill>
                  <a:schemeClr val="tx1"/>
                </a:solidFill>
              </a:rPr>
              <a:t>управління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освітою</a:t>
            </a:r>
            <a:r>
              <a:rPr lang="ru-RU" altLang="ru-RU" sz="2200" dirty="0">
                <a:solidFill>
                  <a:schemeClr val="tx1"/>
                </a:solidFill>
              </a:rPr>
              <a:t>, у </a:t>
            </a:r>
            <a:r>
              <a:rPr lang="ru-RU" altLang="ru-RU" sz="2200" dirty="0" err="1">
                <a:solidFill>
                  <a:schemeClr val="tx1"/>
                </a:solidFill>
              </a:rPr>
              <a:t>сфері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управління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якого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перебуває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br>
              <a:rPr lang="ru-RU" altLang="ru-RU" sz="2200" dirty="0">
                <a:solidFill>
                  <a:schemeClr val="tx1"/>
                </a:solidFill>
              </a:rPr>
            </a:br>
            <a:r>
              <a:rPr lang="ru-RU" altLang="ru-RU" sz="2200" dirty="0" err="1">
                <a:solidFill>
                  <a:schemeClr val="tx1"/>
                </a:solidFill>
              </a:rPr>
              <a:t>відповідний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навчальний</a:t>
            </a:r>
            <a:r>
              <a:rPr lang="ru-RU" altLang="ru-RU" sz="2200" dirty="0">
                <a:solidFill>
                  <a:schemeClr val="tx1"/>
                </a:solidFill>
              </a:rPr>
              <a:t> заклад, </a:t>
            </a:r>
            <a:r>
              <a:rPr lang="ru-RU" altLang="ru-RU" sz="2200" dirty="0" err="1">
                <a:solidFill>
                  <a:schemeClr val="tx1"/>
                </a:solidFill>
              </a:rPr>
              <a:t>державної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форми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власності</a:t>
            </a:r>
            <a:r>
              <a:rPr lang="ru-RU" altLang="ru-RU" sz="2200" dirty="0">
                <a:solidFill>
                  <a:schemeClr val="tx1"/>
                </a:solidFill>
              </a:rPr>
              <a:t> - </a:t>
            </a:r>
            <a:br>
              <a:rPr lang="ru-RU" altLang="ru-RU" sz="2200" dirty="0">
                <a:solidFill>
                  <a:schemeClr val="tx1"/>
                </a:solidFill>
              </a:rPr>
            </a:br>
            <a:r>
              <a:rPr lang="ru-RU" altLang="ru-RU" sz="2200" dirty="0" err="1">
                <a:solidFill>
                  <a:schemeClr val="tx1"/>
                </a:solidFill>
              </a:rPr>
              <a:t>засновником</a:t>
            </a:r>
            <a:r>
              <a:rPr lang="ru-RU" altLang="ru-RU" sz="2200" dirty="0">
                <a:solidFill>
                  <a:schemeClr val="tx1"/>
                </a:solidFill>
              </a:rPr>
              <a:t> (</a:t>
            </a:r>
            <a:r>
              <a:rPr lang="ru-RU" altLang="ru-RU" sz="2200" dirty="0" err="1">
                <a:solidFill>
                  <a:schemeClr val="tx1"/>
                </a:solidFill>
              </a:rPr>
              <a:t>засновниками</a:t>
            </a:r>
            <a:r>
              <a:rPr lang="ru-RU" altLang="ru-RU" sz="2200" dirty="0">
                <a:solidFill>
                  <a:schemeClr val="tx1"/>
                </a:solidFill>
              </a:rPr>
              <a:t>), </a:t>
            </a:r>
            <a:r>
              <a:rPr lang="ru-RU" altLang="ru-RU" sz="2200" dirty="0" err="1">
                <a:solidFill>
                  <a:schemeClr val="tx1"/>
                </a:solidFill>
              </a:rPr>
              <a:t>приватної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форми</a:t>
            </a: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err="1">
                <a:solidFill>
                  <a:schemeClr val="tx1"/>
                </a:solidFill>
              </a:rPr>
              <a:t>власності</a:t>
            </a:r>
            <a:r>
              <a:rPr lang="ru-RU" altLang="ru-RU" sz="2200" dirty="0">
                <a:solidFill>
                  <a:schemeClr val="tx1"/>
                </a:solidFill>
              </a:rPr>
              <a:t> - </a:t>
            </a:r>
            <a:r>
              <a:rPr lang="ru-RU" altLang="ru-RU" sz="2200" dirty="0" err="1">
                <a:solidFill>
                  <a:schemeClr val="tx1"/>
                </a:solidFill>
              </a:rPr>
              <a:t>власником</a:t>
            </a:r>
            <a:r>
              <a:rPr lang="ru-RU" altLang="ru-RU" sz="2200" dirty="0">
                <a:solidFill>
                  <a:schemeClr val="tx1"/>
                </a:solidFill>
              </a:rPr>
              <a:t> (</a:t>
            </a:r>
            <a:r>
              <a:rPr lang="ru-RU" altLang="ru-RU" sz="2200" dirty="0" err="1">
                <a:solidFill>
                  <a:schemeClr val="tx1"/>
                </a:solidFill>
              </a:rPr>
              <a:t>власниками</a:t>
            </a:r>
            <a:r>
              <a:rPr lang="ru-RU" altLang="ru-RU" sz="2200" dirty="0">
                <a:solidFill>
                  <a:schemeClr val="tx1"/>
                </a:solidFill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40922039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7" name="Rectangle 5"/>
          <p:cNvSpPr>
            <a:spLocks noGrp="1"/>
          </p:cNvSpPr>
          <p:nvPr>
            <p:ph type="title"/>
          </p:nvPr>
        </p:nvSpPr>
        <p:spPr>
          <a:xfrm>
            <a:off x="1974850" y="1077914"/>
            <a:ext cx="7869238" cy="998537"/>
          </a:xfrm>
        </p:spPr>
        <p:txBody>
          <a:bodyPr>
            <a:normAutofit fontScale="90000"/>
          </a:bodyPr>
          <a:lstStyle/>
          <a:p>
            <a:r>
              <a:rPr lang="uk-UA" altLang="ru-RU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Прийом дітей до інклюзивних груп здійснюється керівником дошкільного навчального закладу протягом календарного року за наявності</a:t>
            </a:r>
            <a:r>
              <a:rPr lang="uk-UA" alt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endParaRPr lang="ru-RU" alt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7158" name="Rectangle 6"/>
          <p:cNvSpPr>
            <a:spLocks noGrp="1"/>
          </p:cNvSpPr>
          <p:nvPr>
            <p:ph type="body" idx="1"/>
          </p:nvPr>
        </p:nvSpPr>
        <p:spPr>
          <a:xfrm>
            <a:off x="2333897" y="2565867"/>
            <a:ext cx="7826034" cy="368018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uk-UA" alt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місць;</a:t>
            </a:r>
          </a:p>
          <a:p>
            <a:pPr>
              <a:lnSpc>
                <a:spcPct val="80000"/>
              </a:lnSpc>
            </a:pPr>
            <a:r>
              <a:rPr lang="uk-UA" alt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заяви батьків або осіб, які їх замінюють;</a:t>
            </a:r>
          </a:p>
          <a:p>
            <a:pPr>
              <a:lnSpc>
                <a:spcPct val="80000"/>
              </a:lnSpc>
            </a:pPr>
            <a:r>
              <a:rPr lang="uk-UA" alt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висновку інклюзивно-ресурсного центру про комплексну психолого-педагогічну оцінку розвитку дитини;</a:t>
            </a:r>
          </a:p>
          <a:p>
            <a:pPr>
              <a:lnSpc>
                <a:spcPct val="80000"/>
              </a:lnSpc>
            </a:pPr>
            <a:r>
              <a:rPr lang="uk-UA" alt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медичної довідки про стан здоров’я дитини з висновком лікаря, що дитина може відвідувати дошкільний навчальний заклад;</a:t>
            </a:r>
          </a:p>
          <a:p>
            <a:pPr>
              <a:lnSpc>
                <a:spcPct val="80000"/>
              </a:lnSpc>
            </a:pPr>
            <a:r>
              <a:rPr lang="uk-UA" alt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довідки дільничного лікаря про епідеміологічне оточення;</a:t>
            </a:r>
          </a:p>
          <a:p>
            <a:pPr>
              <a:lnSpc>
                <a:spcPct val="80000"/>
              </a:lnSpc>
            </a:pPr>
            <a:r>
              <a:rPr lang="uk-UA" alt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свідоцтва про народження.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uk-UA" altLang="ru-RU" sz="21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Наказ МОН від 06.02.15 №104/52 «Про затвердження порядку комплектації інклюзивних груп у дошкільному навчальному закладі» п.10</a:t>
            </a:r>
            <a:endParaRPr lang="ru-RU" altLang="ru-RU" sz="2100" b="1" dirty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27269095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0" name="Rectangle 4"/>
          <p:cNvSpPr>
            <a:spLocks noGrp="1"/>
          </p:cNvSpPr>
          <p:nvPr>
            <p:ph type="title"/>
          </p:nvPr>
        </p:nvSpPr>
        <p:spPr>
          <a:xfrm>
            <a:off x="2073275" y="992189"/>
            <a:ext cx="7869238" cy="998537"/>
          </a:xfrm>
        </p:spPr>
        <p:txBody>
          <a:bodyPr>
            <a:normAutofit fontScale="90000"/>
          </a:bodyPr>
          <a:lstStyle/>
          <a:p>
            <a:r>
              <a:rPr lang="uk-UA" altLang="ru-RU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Для прийому дітей з особливими освітніми потребами, у тому числі з інвалідністю,                                      додатково надаються:</a:t>
            </a:r>
            <a:endParaRPr lang="ru-RU" altLang="ru-RU" sz="28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8181" name="Rectangle 5"/>
          <p:cNvSpPr>
            <a:spLocks noGrp="1"/>
          </p:cNvSpPr>
          <p:nvPr>
            <p:ph type="body" idx="1"/>
          </p:nvPr>
        </p:nvSpPr>
        <p:spPr>
          <a:xfrm>
            <a:off x="1378634" y="2441749"/>
            <a:ext cx="9537895" cy="4099728"/>
          </a:xfrm>
        </p:spPr>
        <p:txBody>
          <a:bodyPr>
            <a:normAutofit/>
          </a:bodyPr>
          <a:lstStyle/>
          <a:p>
            <a:pPr algn="just"/>
            <a:r>
              <a:rPr lang="uk-UA" altLang="ru-RU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копія медичного висновку про дитину-інваліда віком до 18 років (наданої лікарсько-консультативною комісією) або копія посвідчення особи, яка одержує державну соціальну допомогу, </a:t>
            </a:r>
            <a:r>
              <a:rPr lang="uk-UA" altLang="ru-RU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відповідно до Закону України "Про державну соціальну допомогу інвалідам з дитинства та дітям з інвалідністю"</a:t>
            </a:r>
            <a:r>
              <a:rPr lang="uk-UA" altLang="ru-RU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;</a:t>
            </a:r>
          </a:p>
          <a:p>
            <a:pPr algn="just"/>
            <a:r>
              <a:rPr lang="uk-UA" altLang="ru-RU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копія індивідуальної програми реабілітації дитини з інвалідністю;</a:t>
            </a:r>
          </a:p>
          <a:p>
            <a:pPr algn="just"/>
            <a:r>
              <a:rPr lang="uk-UA" altLang="ru-RU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направлення місцевого органу управління освітою.</a:t>
            </a:r>
            <a:endParaRPr lang="ru-RU" altLang="ru-RU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58491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4" name="Rectangle 4"/>
          <p:cNvSpPr>
            <a:spLocks noChangeArrowheads="1"/>
          </p:cNvSpPr>
          <p:nvPr/>
        </p:nvSpPr>
        <p:spPr bwMode="auto">
          <a:xfrm>
            <a:off x="1950011" y="689379"/>
            <a:ext cx="786923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alt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Доступ асистента дитини до освітнього процесу </a:t>
            </a:r>
          </a:p>
          <a:p>
            <a:pPr algn="ctr"/>
            <a:r>
              <a:rPr lang="uk-UA" alt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забезпечує керівник закладу дошкільної освіти</a:t>
            </a:r>
            <a:r>
              <a:rPr lang="uk-UA" altLang="ru-RU" sz="2400" b="1" dirty="0"/>
              <a:t>:</a:t>
            </a:r>
            <a:r>
              <a:rPr lang="uk-UA" altLang="ru-RU" dirty="0"/>
              <a:t/>
            </a:r>
            <a:br>
              <a:rPr lang="uk-UA" altLang="ru-RU" dirty="0"/>
            </a:br>
            <a:endParaRPr lang="ru-RU" altLang="ru-RU" dirty="0"/>
          </a:p>
        </p:txBody>
      </p:sp>
      <p:sp>
        <p:nvSpPr>
          <p:cNvPr id="179205" name="Rectangle 5"/>
          <p:cNvSpPr>
            <a:spLocks noGrp="1"/>
          </p:cNvSpPr>
          <p:nvPr>
            <p:ph type="title"/>
          </p:nvPr>
        </p:nvSpPr>
        <p:spPr>
          <a:xfrm>
            <a:off x="2085975" y="1416819"/>
            <a:ext cx="7869238" cy="984738"/>
          </a:xfrm>
        </p:spPr>
        <p:txBody>
          <a:bodyPr>
            <a:normAutofit fontScale="90000"/>
          </a:bodyPr>
          <a:lstStyle/>
          <a:p>
            <a:r>
              <a:rPr lang="uk-UA" alt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за письмовою заявою батьків або осіб, які їх замінюють</a:t>
            </a:r>
            <a:r>
              <a:rPr lang="uk-UA" altLang="ru-RU" sz="2400" dirty="0"/>
              <a:t>;</a:t>
            </a:r>
            <a:br>
              <a:rPr lang="uk-UA" altLang="ru-RU" sz="2400" dirty="0"/>
            </a:br>
            <a:r>
              <a:rPr lang="uk-UA" altLang="ru-RU" sz="2400" dirty="0"/>
              <a:t>- </a:t>
            </a:r>
            <a:r>
              <a:rPr lang="uk-UA" alt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 урахуванням виконання вимог санітарного законодавства</a:t>
            </a:r>
            <a:r>
              <a:rPr lang="uk-UA" altLang="ru-RU" sz="2400" dirty="0"/>
              <a:t>.</a:t>
            </a:r>
            <a:endParaRPr lang="ru-RU" altLang="ru-RU" sz="2400" dirty="0"/>
          </a:p>
        </p:txBody>
      </p:sp>
      <p:sp>
        <p:nvSpPr>
          <p:cNvPr id="179206" name="Rectangle 6"/>
          <p:cNvSpPr>
            <a:spLocks noGrp="1"/>
          </p:cNvSpPr>
          <p:nvPr>
            <p:ph type="body" idx="1"/>
          </p:nvPr>
        </p:nvSpPr>
        <p:spPr>
          <a:xfrm>
            <a:off x="1153551" y="2401557"/>
            <a:ext cx="9861452" cy="3767063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altLang="ru-RU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uk-UA" altLang="ru-RU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Асистентом дитини з особливими освітніми потребами може бути один з батьків або особа, визначена батьками (особами, які їх замінюють) в їх письмовій заяві.</a:t>
            </a:r>
            <a:r>
              <a:rPr lang="uk-UA" altLang="ru-RU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altLang="ru-RU" b="1" i="1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altLang="ru-RU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Медичне обслуговування дітей в інклюзивній групі дошкільного навчального закладу забезпечується медичними працівниками цього закладу відповідно до затверджених штатних нормативів та посадових обов’язків.</a:t>
            </a:r>
            <a:endParaRPr lang="ru-RU" altLang="ru-RU" b="1" i="1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071482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2" name="Rectangle 4"/>
          <p:cNvSpPr>
            <a:spLocks noGrp="1"/>
          </p:cNvSpPr>
          <p:nvPr>
            <p:ph type="title"/>
          </p:nvPr>
        </p:nvSpPr>
        <p:spPr>
          <a:xfrm>
            <a:off x="2182814" y="857250"/>
            <a:ext cx="7869237" cy="998538"/>
          </a:xfrm>
        </p:spPr>
        <p:txBody>
          <a:bodyPr>
            <a:normAutofit fontScale="90000"/>
          </a:bodyPr>
          <a:lstStyle/>
          <a:p>
            <a:r>
              <a:rPr lang="uk-UA" alt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Протипоказаннями для прийому дітей до інклюзивних груп дошкільних </a:t>
            </a:r>
            <a:r>
              <a:rPr lang="uk-UA" altLang="ru-RU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навчальних закладів є:</a:t>
            </a:r>
            <a:endParaRPr lang="ru-RU" altLang="ru-RU" sz="28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308295" y="2729132"/>
            <a:ext cx="9594167" cy="3447832"/>
          </a:xfrm>
          <a:solidFill>
            <a:srgbClr val="FFFF00">
              <a:alpha val="20000"/>
            </a:srgbClr>
          </a:solidFill>
        </p:spPr>
        <p:txBody>
          <a:bodyPr anchor="ctr">
            <a:normAutofit lnSpcReduction="10000"/>
          </a:bodyPr>
          <a:lstStyle/>
          <a:p>
            <a:pPr marL="0" indent="0" algn="just">
              <a:buNone/>
            </a:pPr>
            <a:r>
              <a:rPr lang="uk-UA" altLang="ru-RU" b="1" dirty="0">
                <a:solidFill>
                  <a:srgbClr val="7030A0"/>
                </a:solidFill>
                <a:sym typeface="Symbol" panose="05050102010706020507" pitchFamily="18" charset="2"/>
              </a:rPr>
              <a:t> </a:t>
            </a:r>
            <a:r>
              <a:rPr lang="uk-UA" altLang="ru-RU" b="1" dirty="0">
                <a:solidFill>
                  <a:srgbClr val="7030A0"/>
                </a:solidFill>
              </a:rPr>
              <a:t>ІІІ і IV ступені порушень функцій організму, які не сумісні з перебуванням дитини в організованому колективі ; </a:t>
            </a:r>
          </a:p>
          <a:p>
            <a:pPr algn="just">
              <a:buFont typeface="Symbol" panose="05050102010706020507" pitchFamily="18" charset="2"/>
              <a:buChar char="Þ"/>
            </a:pPr>
            <a:r>
              <a:rPr lang="uk-UA" altLang="ru-RU" b="1" dirty="0">
                <a:solidFill>
                  <a:srgbClr val="7030A0"/>
                </a:solidFill>
              </a:rPr>
              <a:t>всі хвороби у гострому періоді, хронічні хвороби в стадії загострення, всі хвороби, які потребують стаціонарного лікування, гострі інфекційні захворювання до закінчення строку карантину.</a:t>
            </a:r>
          </a:p>
          <a:p>
            <a:pPr marL="0" indent="0" algn="ctr">
              <a:buNone/>
            </a:pPr>
            <a:r>
              <a:rPr lang="ru-RU" altLang="ru-RU" b="1" dirty="0">
                <a:solidFill>
                  <a:srgbClr val="7030A0"/>
                </a:solidFill>
              </a:rPr>
              <a:t> </a:t>
            </a:r>
            <a:r>
              <a:rPr lang="uk-UA" alt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Наказ МОН від 06.02.15 №104/52 «Про затвердження порядку комплектації інклюзивних груп у дошкільному навчальному закладі» п.10</a:t>
            </a:r>
            <a:endParaRPr lang="ru-RU" altLang="ru-RU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ru-RU" alt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0722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/>
          </p:nvPr>
        </p:nvSpPr>
        <p:spPr>
          <a:xfrm>
            <a:off x="2208213" y="765176"/>
            <a:ext cx="7770812" cy="1433513"/>
          </a:xfrm>
        </p:spPr>
        <p:txBody>
          <a:bodyPr/>
          <a:lstStyle/>
          <a:p>
            <a:r>
              <a:rPr lang="uk-UA" altLang="ru-RU" sz="3300" b="1" dirty="0">
                <a:solidFill>
                  <a:srgbClr val="003399"/>
                </a:solidFill>
                <a:latin typeface="Times New Roman" panose="02020603050405020304" pitchFamily="18" charset="0"/>
              </a:rPr>
              <a:t>Наказ МОН України                                        від 08.06.2018 № 609</a:t>
            </a:r>
            <a:endParaRPr lang="ru-RU" altLang="ru-RU" sz="3300" b="1" dirty="0">
              <a:solidFill>
                <a:srgbClr val="0033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659" name="Rectangle 3"/>
          <p:cNvSpPr>
            <a:spLocks noGrp="1"/>
          </p:cNvSpPr>
          <p:nvPr>
            <p:ph idx="1"/>
          </p:nvPr>
        </p:nvSpPr>
        <p:spPr>
          <a:xfrm>
            <a:off x="2063751" y="2492376"/>
            <a:ext cx="7705725" cy="4079875"/>
          </a:xfrm>
        </p:spPr>
        <p:txBody>
          <a:bodyPr/>
          <a:lstStyle/>
          <a:p>
            <a:pPr marL="0" indent="0" algn="ctr">
              <a:buNone/>
            </a:pPr>
            <a:endParaRPr lang="uk-UA" altLang="ru-RU" dirty="0">
              <a:solidFill>
                <a:srgbClr val="003399"/>
              </a:solidFill>
              <a:latin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altLang="ru-RU" sz="2800" dirty="0">
                <a:solidFill>
                  <a:srgbClr val="003399"/>
                </a:solidFill>
                <a:latin typeface="Times New Roman" panose="02020603050405020304" pitchFamily="18" charset="0"/>
              </a:rPr>
              <a:t>“Про затвердження Примірного положення про команду психолого-педагогічного супроводу дитини з особливими освітніми потребами в закладі загальної середньої освіти та дошкільної освіти”</a:t>
            </a:r>
            <a:endParaRPr lang="ru-RU" altLang="ru-RU" sz="2800" dirty="0">
              <a:solidFill>
                <a:srgbClr val="003399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3251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/>
          </p:cNvSpPr>
          <p:nvPr>
            <p:ph type="body" idx="1"/>
          </p:nvPr>
        </p:nvSpPr>
        <p:spPr>
          <a:xfrm>
            <a:off x="1294228" y="2491991"/>
            <a:ext cx="9622301" cy="3754064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Персональний</a:t>
            </a:r>
            <a:r>
              <a:rPr lang="ru-RU" altLang="ru-RU" dirty="0">
                <a:solidFill>
                  <a:schemeClr val="tx1"/>
                </a:solidFill>
              </a:rPr>
              <a:t> склад </a:t>
            </a:r>
            <a:r>
              <a:rPr lang="ru-RU" altLang="ru-RU" dirty="0" err="1">
                <a:solidFill>
                  <a:schemeClr val="tx1"/>
                </a:solidFill>
              </a:rPr>
              <a:t>Команди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супроводу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затверджується</a:t>
            </a:r>
            <a:r>
              <a:rPr lang="ru-RU" altLang="ru-RU" dirty="0">
                <a:solidFill>
                  <a:schemeClr val="tx1"/>
                </a:solidFill>
              </a:rPr>
              <a:t> наказом </a:t>
            </a:r>
            <a:r>
              <a:rPr lang="ru-RU" altLang="ru-RU" dirty="0" err="1">
                <a:solidFill>
                  <a:schemeClr val="tx1"/>
                </a:solidFill>
              </a:rPr>
              <a:t>керівника</a:t>
            </a:r>
            <a:r>
              <a:rPr lang="ru-RU" altLang="ru-RU" dirty="0">
                <a:solidFill>
                  <a:schemeClr val="tx1"/>
                </a:solidFill>
              </a:rPr>
              <a:t> закладу </a:t>
            </a:r>
            <a:r>
              <a:rPr lang="ru-RU" altLang="ru-RU" dirty="0" err="1">
                <a:solidFill>
                  <a:schemeClr val="tx1"/>
                </a:solidFill>
              </a:rPr>
              <a:t>освіти</a:t>
            </a:r>
            <a:r>
              <a:rPr lang="ru-RU" altLang="ru-RU" dirty="0">
                <a:solidFill>
                  <a:schemeClr val="tx1"/>
                </a:solidFill>
              </a:rPr>
              <a:t>, в </a:t>
            </a:r>
            <a:r>
              <a:rPr lang="ru-RU" altLang="ru-RU" dirty="0" err="1">
                <a:solidFill>
                  <a:schemeClr val="tx1"/>
                </a:solidFill>
              </a:rPr>
              <a:t>якому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здобувають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освіту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діти</a:t>
            </a:r>
            <a:r>
              <a:rPr lang="ru-RU" altLang="ru-RU" dirty="0">
                <a:solidFill>
                  <a:schemeClr val="tx1"/>
                </a:solidFill>
              </a:rPr>
              <a:t> з ООП.</a:t>
            </a:r>
          </a:p>
          <a:p>
            <a:pPr algn="just">
              <a:lnSpc>
                <a:spcPct val="80000"/>
              </a:lnSpc>
            </a:pPr>
            <a:r>
              <a:rPr lang="ru-RU" altLang="ru-RU" dirty="0">
                <a:solidFill>
                  <a:schemeClr val="tx1"/>
                </a:solidFill>
              </a:rPr>
              <a:t> Команда </a:t>
            </a:r>
            <a:r>
              <a:rPr lang="ru-RU" altLang="ru-RU" dirty="0" err="1">
                <a:solidFill>
                  <a:schemeClr val="tx1"/>
                </a:solidFill>
              </a:rPr>
              <a:t>супроводу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дитини</a:t>
            </a:r>
            <a:r>
              <a:rPr lang="ru-RU" altLang="ru-RU" dirty="0">
                <a:solidFill>
                  <a:schemeClr val="tx1"/>
                </a:solidFill>
              </a:rPr>
              <a:t> з ООП </a:t>
            </a:r>
            <a:r>
              <a:rPr lang="ru-RU" altLang="ru-RU" dirty="0" err="1">
                <a:solidFill>
                  <a:schemeClr val="tx1"/>
                </a:solidFill>
              </a:rPr>
              <a:t>співпрацює</a:t>
            </a:r>
            <a:r>
              <a:rPr lang="ru-RU" altLang="ru-RU" dirty="0">
                <a:solidFill>
                  <a:schemeClr val="tx1"/>
                </a:solidFill>
              </a:rPr>
              <a:t> з ІРЦ з </a:t>
            </a:r>
            <a:r>
              <a:rPr lang="ru-RU" altLang="ru-RU" dirty="0" err="1">
                <a:solidFill>
                  <a:schemeClr val="tx1"/>
                </a:solidFill>
              </a:rPr>
              <a:t>питань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надання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корекційно-розвиткових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послуг</a:t>
            </a:r>
            <a:r>
              <a:rPr lang="ru-RU" altLang="ru-RU" dirty="0">
                <a:solidFill>
                  <a:schemeClr val="tx1"/>
                </a:solidFill>
              </a:rPr>
              <a:t> та методичного </a:t>
            </a:r>
            <a:r>
              <a:rPr lang="ru-RU" altLang="ru-RU" dirty="0" err="1">
                <a:solidFill>
                  <a:schemeClr val="tx1"/>
                </a:solidFill>
              </a:rPr>
              <a:t>забезпечення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її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діяльності</a:t>
            </a:r>
            <a:r>
              <a:rPr lang="ru-RU" altLang="ru-RU" dirty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altLang="ru-RU" dirty="0">
                <a:solidFill>
                  <a:schemeClr val="tx1"/>
                </a:solidFill>
              </a:rPr>
              <a:t> Заклад </a:t>
            </a:r>
            <a:r>
              <a:rPr lang="ru-RU" altLang="ru-RU" dirty="0" err="1">
                <a:solidFill>
                  <a:schemeClr val="tx1"/>
                </a:solidFill>
              </a:rPr>
              <a:t>освіти</a:t>
            </a:r>
            <a:r>
              <a:rPr lang="ru-RU" altLang="ru-RU" dirty="0">
                <a:solidFill>
                  <a:schemeClr val="tx1"/>
                </a:solidFill>
              </a:rPr>
              <a:t> на </a:t>
            </a:r>
            <a:r>
              <a:rPr lang="ru-RU" altLang="ru-RU" dirty="0" err="1">
                <a:solidFill>
                  <a:schemeClr val="tx1"/>
                </a:solidFill>
              </a:rPr>
              <a:t>підставі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Примірного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положення</a:t>
            </a:r>
            <a:r>
              <a:rPr lang="ru-RU" altLang="ru-RU" dirty="0">
                <a:solidFill>
                  <a:schemeClr val="tx1"/>
                </a:solidFill>
              </a:rPr>
              <a:t> про команду психолого-</a:t>
            </a:r>
            <a:r>
              <a:rPr lang="ru-RU" altLang="ru-RU" dirty="0" err="1">
                <a:solidFill>
                  <a:schemeClr val="tx1"/>
                </a:solidFill>
              </a:rPr>
              <a:t>педагогічного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супроводу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дитини</a:t>
            </a:r>
            <a:r>
              <a:rPr lang="ru-RU" altLang="ru-RU" dirty="0">
                <a:solidFill>
                  <a:schemeClr val="tx1"/>
                </a:solidFill>
              </a:rPr>
              <a:t> з </a:t>
            </a:r>
            <a:r>
              <a:rPr lang="ru-RU" altLang="ru-RU" dirty="0" err="1">
                <a:solidFill>
                  <a:schemeClr val="tx1"/>
                </a:solidFill>
              </a:rPr>
              <a:t>особливими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освітніми</a:t>
            </a:r>
            <a:r>
              <a:rPr lang="ru-RU" altLang="ru-RU" dirty="0">
                <a:solidFill>
                  <a:schemeClr val="tx1"/>
                </a:solidFill>
              </a:rPr>
              <a:t> потребами в </a:t>
            </a:r>
            <a:r>
              <a:rPr lang="ru-RU" altLang="ru-RU" dirty="0" err="1">
                <a:solidFill>
                  <a:schemeClr val="tx1"/>
                </a:solidFill>
              </a:rPr>
              <a:t>закладі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дошкільної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освіти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розробляє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власне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положення</a:t>
            </a:r>
            <a:r>
              <a:rPr lang="ru-RU" altLang="ru-RU" dirty="0">
                <a:solidFill>
                  <a:schemeClr val="tx1"/>
                </a:solidFill>
              </a:rPr>
              <a:t> про команду психолого-</a:t>
            </a:r>
            <a:r>
              <a:rPr lang="ru-RU" altLang="ru-RU" dirty="0" err="1">
                <a:solidFill>
                  <a:schemeClr val="tx1"/>
                </a:solidFill>
              </a:rPr>
              <a:t>педагогічного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супроводу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дитини</a:t>
            </a:r>
            <a:r>
              <a:rPr lang="ru-RU" altLang="ru-RU" dirty="0">
                <a:solidFill>
                  <a:schemeClr val="tx1"/>
                </a:solidFill>
              </a:rPr>
              <a:t> з </a:t>
            </a:r>
            <a:r>
              <a:rPr lang="ru-RU" altLang="ru-RU" dirty="0" err="1">
                <a:solidFill>
                  <a:schemeClr val="tx1"/>
                </a:solidFill>
              </a:rPr>
              <a:t>особливими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освітніми</a:t>
            </a:r>
            <a:r>
              <a:rPr lang="ru-RU" altLang="ru-RU" dirty="0">
                <a:solidFill>
                  <a:schemeClr val="tx1"/>
                </a:solidFill>
              </a:rPr>
              <a:t> потребами.</a:t>
            </a:r>
          </a:p>
        </p:txBody>
      </p:sp>
    </p:spTree>
    <p:extLst>
      <p:ext uri="{BB962C8B-B14F-4D97-AF65-F5344CB8AC3E}">
        <p14:creationId xmlns:p14="http://schemas.microsoft.com/office/powerpoint/2010/main" val="40324024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Ð°ÑÑÐ¸Ð½ÐºÐ¸ Ð¿Ð¾ Ð·Ð°Ð¿ÑÐ¾ÑÑ ÐÐÐ Ð¢ÐÐÐÐ Ð ÐÐ ÐÐÐÐÐ¢ÐÐ¦ÐÐ¯Ð ÐÐ± ÐÐÐÐÑÐÐÐ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009" y="773723"/>
            <a:ext cx="7311087" cy="537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5331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/>
          </p:cNvSpPr>
          <p:nvPr>
            <p:ph type="title"/>
          </p:nvPr>
        </p:nvSpPr>
        <p:spPr>
          <a:xfrm>
            <a:off x="1751013" y="626012"/>
            <a:ext cx="7886700" cy="1406769"/>
          </a:xfrm>
        </p:spPr>
        <p:txBody>
          <a:bodyPr>
            <a:normAutofit/>
          </a:bodyPr>
          <a:lstStyle/>
          <a:p>
            <a:r>
              <a:rPr lang="uk-UA" altLang="ru-RU" sz="3200" b="1" dirty="0"/>
              <a:t>Основні </a:t>
            </a:r>
            <a:r>
              <a:rPr lang="uk-UA" altLang="ru-RU" sz="3200" b="1" dirty="0" smtClean="0"/>
              <a:t>функції адміністрації закладу щодо Команди </a:t>
            </a:r>
            <a:r>
              <a:rPr lang="uk-UA" altLang="ru-RU" sz="3200" b="1" dirty="0"/>
              <a:t>супроводу</a:t>
            </a:r>
            <a:endParaRPr lang="ru-RU" altLang="ru-RU" sz="3200" b="1" dirty="0"/>
          </a:p>
        </p:txBody>
      </p:sp>
      <p:sp>
        <p:nvSpPr>
          <p:cNvPr id="129027" name="Rectangle 3"/>
          <p:cNvSpPr>
            <a:spLocks noGrp="1"/>
          </p:cNvSpPr>
          <p:nvPr>
            <p:ph idx="1"/>
          </p:nvPr>
        </p:nvSpPr>
        <p:spPr>
          <a:xfrm>
            <a:off x="1237957" y="2090055"/>
            <a:ext cx="9622301" cy="4141933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ru-RU" altLang="ru-RU" sz="2000" b="1" dirty="0"/>
              <a:t>   </a:t>
            </a:r>
            <a:endParaRPr lang="uk-UA" altLang="ru-RU" sz="2100" dirty="0">
              <a:solidFill>
                <a:schemeClr val="tx1"/>
              </a:solidFill>
            </a:endParaRPr>
          </a:p>
          <a:p>
            <a:pPr algn="just">
              <a:lnSpc>
                <a:spcPct val="70000"/>
              </a:lnSpc>
            </a:pPr>
            <a:r>
              <a:rPr lang="uk-UA" altLang="ru-RU" sz="2100" dirty="0">
                <a:solidFill>
                  <a:schemeClr val="tx1"/>
                </a:solidFill>
              </a:rPr>
              <a:t>формування складу Команди супроводу;</a:t>
            </a:r>
          </a:p>
          <a:p>
            <a:pPr algn="just">
              <a:lnSpc>
                <a:spcPct val="70000"/>
              </a:lnSpc>
            </a:pPr>
            <a:r>
              <a:rPr lang="uk-UA" altLang="ru-RU" sz="2100" dirty="0">
                <a:solidFill>
                  <a:schemeClr val="tx1"/>
                </a:solidFill>
              </a:rPr>
              <a:t>призначення відповідальної особи щодо координації розроблення ІПР;</a:t>
            </a:r>
          </a:p>
          <a:p>
            <a:pPr algn="just">
              <a:lnSpc>
                <a:spcPct val="70000"/>
              </a:lnSpc>
            </a:pPr>
            <a:r>
              <a:rPr lang="uk-UA" altLang="ru-RU" sz="2100" dirty="0">
                <a:solidFill>
                  <a:schemeClr val="tx1"/>
                </a:solidFill>
              </a:rPr>
              <a:t>організація роботи Команди супроводу;</a:t>
            </a:r>
          </a:p>
          <a:p>
            <a:pPr algn="just">
              <a:lnSpc>
                <a:spcPct val="70000"/>
              </a:lnSpc>
            </a:pPr>
            <a:r>
              <a:rPr lang="uk-UA" altLang="ru-RU" sz="2100" dirty="0">
                <a:solidFill>
                  <a:schemeClr val="tx1"/>
                </a:solidFill>
              </a:rPr>
              <a:t>контроль за виконанням висновку ІРЦ;</a:t>
            </a:r>
          </a:p>
          <a:p>
            <a:pPr algn="just">
              <a:lnSpc>
                <a:spcPct val="70000"/>
              </a:lnSpc>
            </a:pPr>
            <a:r>
              <a:rPr lang="uk-UA" altLang="ru-RU" sz="2100" dirty="0">
                <a:solidFill>
                  <a:schemeClr val="tx1"/>
                </a:solidFill>
              </a:rPr>
              <a:t>залучення фахівців (в тому числі фахівців ІРЦ) для надання психолого-</a:t>
            </a:r>
          </a:p>
          <a:p>
            <a:pPr marL="0" indent="0" algn="just">
              <a:lnSpc>
                <a:spcPct val="70000"/>
              </a:lnSpc>
              <a:buNone/>
            </a:pPr>
            <a:r>
              <a:rPr lang="uk-UA" altLang="ru-RU" sz="2100" dirty="0">
                <a:solidFill>
                  <a:schemeClr val="tx1"/>
                </a:solidFill>
              </a:rPr>
              <a:t>педагогічних та корекційно-</a:t>
            </a:r>
            <a:r>
              <a:rPr lang="uk-UA" altLang="ru-RU" sz="2100" dirty="0" err="1">
                <a:solidFill>
                  <a:schemeClr val="tx1"/>
                </a:solidFill>
              </a:rPr>
              <a:t>розвиткових</a:t>
            </a:r>
            <a:r>
              <a:rPr lang="uk-UA" altLang="ru-RU" sz="2100" dirty="0">
                <a:solidFill>
                  <a:schemeClr val="tx1"/>
                </a:solidFill>
              </a:rPr>
              <a:t> послуг дітям з ООП;</a:t>
            </a:r>
          </a:p>
          <a:p>
            <a:pPr algn="just">
              <a:lnSpc>
                <a:spcPct val="70000"/>
              </a:lnSpc>
            </a:pPr>
            <a:r>
              <a:rPr lang="uk-UA" altLang="ru-RU" sz="2100" dirty="0">
                <a:solidFill>
                  <a:schemeClr val="tx1"/>
                </a:solidFill>
              </a:rPr>
              <a:t>контроль за виконанням завдань учасниками Команди супроводу своїх функцій;</a:t>
            </a:r>
          </a:p>
          <a:p>
            <a:pPr algn="just">
              <a:lnSpc>
                <a:spcPct val="70000"/>
              </a:lnSpc>
            </a:pPr>
            <a:r>
              <a:rPr lang="uk-UA" altLang="ru-RU" sz="2100" dirty="0">
                <a:solidFill>
                  <a:schemeClr val="tx1"/>
                </a:solidFill>
              </a:rPr>
              <a:t>розроблення спільно з іншими учасниками Команди супроводу індивідуального</a:t>
            </a:r>
          </a:p>
          <a:p>
            <a:pPr marL="0" indent="0" algn="just">
              <a:lnSpc>
                <a:spcPct val="70000"/>
              </a:lnSpc>
              <a:buNone/>
            </a:pPr>
            <a:r>
              <a:rPr lang="uk-UA" altLang="ru-RU" sz="2100" dirty="0">
                <a:solidFill>
                  <a:schemeClr val="tx1"/>
                </a:solidFill>
              </a:rPr>
              <a:t> навчального плану дитини з ООП;</a:t>
            </a:r>
          </a:p>
          <a:p>
            <a:pPr algn="just">
              <a:lnSpc>
                <a:spcPct val="70000"/>
              </a:lnSpc>
            </a:pPr>
            <a:r>
              <a:rPr lang="uk-UA" altLang="ru-RU" sz="2100" dirty="0">
                <a:solidFill>
                  <a:schemeClr val="tx1"/>
                </a:solidFill>
              </a:rPr>
              <a:t>залучення батьків дитини з ООП до розроблення і погодження ІПР;</a:t>
            </a:r>
          </a:p>
          <a:p>
            <a:pPr algn="just">
              <a:lnSpc>
                <a:spcPct val="70000"/>
              </a:lnSpc>
            </a:pPr>
            <a:r>
              <a:rPr lang="uk-UA" altLang="ru-RU" sz="2100" dirty="0">
                <a:solidFill>
                  <a:schemeClr val="tx1"/>
                </a:solidFill>
              </a:rPr>
              <a:t>оцінка діяльності педагогічних працівників, залучених до реалізації ІПР;</a:t>
            </a:r>
          </a:p>
          <a:p>
            <a:pPr algn="just">
              <a:lnSpc>
                <a:spcPct val="70000"/>
              </a:lnSpc>
            </a:pPr>
            <a:r>
              <a:rPr lang="uk-UA" altLang="ru-RU" sz="2100" dirty="0">
                <a:solidFill>
                  <a:schemeClr val="tx1"/>
                </a:solidFill>
              </a:rPr>
              <a:t>моніторинг виконання ІПР.</a:t>
            </a:r>
            <a:endParaRPr lang="ru-RU" altLang="ru-RU" sz="2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8754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6431" y="920820"/>
            <a:ext cx="9326880" cy="881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ru-RU" b="1" dirty="0" err="1">
                <a:latin typeface="Georgia" panose="02040502050405020303" pitchFamily="18" charset="0"/>
              </a:rPr>
              <a:t>Забезпечення</a:t>
            </a:r>
            <a:r>
              <a:rPr lang="ru-RU" altLang="ru-RU" b="1" dirty="0">
                <a:latin typeface="Georgia" panose="02040502050405020303" pitchFamily="18" charset="0"/>
              </a:rPr>
              <a:t> </a:t>
            </a:r>
            <a:r>
              <a:rPr lang="ru-RU" altLang="ru-RU" b="1" dirty="0" err="1">
                <a:latin typeface="Georgia" panose="02040502050405020303" pitchFamily="18" charset="0"/>
              </a:rPr>
              <a:t>корекційно-розвивального</a:t>
            </a:r>
            <a:r>
              <a:rPr lang="ru-RU" altLang="ru-RU" b="1" dirty="0">
                <a:latin typeface="Georgia" panose="02040502050405020303" pitchFamily="18" charset="0"/>
              </a:rPr>
              <a:t> </a:t>
            </a:r>
            <a:r>
              <a:rPr lang="ru-RU" altLang="ru-RU" b="1" dirty="0" err="1">
                <a:latin typeface="Georgia" panose="02040502050405020303" pitchFamily="18" charset="0"/>
              </a:rPr>
              <a:t>напряму</a:t>
            </a:r>
            <a:r>
              <a:rPr lang="ru-RU" altLang="ru-RU" b="1" dirty="0">
                <a:latin typeface="Georgia" panose="02040502050405020303" pitchFamily="18" charset="0"/>
              </a:rPr>
              <a:t> у </a:t>
            </a:r>
            <a:r>
              <a:rPr lang="ru-RU" altLang="ru-RU" b="1" dirty="0" err="1">
                <a:latin typeface="Georgia" panose="02040502050405020303" pitchFamily="18" charset="0"/>
              </a:rPr>
              <a:t>навчально-виховному</a:t>
            </a:r>
            <a:r>
              <a:rPr lang="ru-RU" altLang="ru-RU" b="1" dirty="0">
                <a:latin typeface="Georgia" panose="02040502050405020303" pitchFamily="18" charset="0"/>
              </a:rPr>
              <a:t> </a:t>
            </a:r>
            <a:r>
              <a:rPr lang="ru-RU" altLang="ru-RU" b="1" dirty="0" err="1">
                <a:latin typeface="Georgia" panose="02040502050405020303" pitchFamily="18" charset="0"/>
              </a:rPr>
              <a:t>процесі</a:t>
            </a:r>
            <a:r>
              <a:rPr lang="ru-RU" altLang="ru-RU" b="1" dirty="0">
                <a:latin typeface="Georgia" panose="02040502050405020303" pitchFamily="18" charset="0"/>
              </a:rPr>
              <a:t> </a:t>
            </a:r>
            <a:r>
              <a:rPr lang="ru-RU" altLang="ru-RU" b="1" dirty="0" err="1">
                <a:latin typeface="Georgia" panose="02040502050405020303" pitchFamily="18" charset="0"/>
              </a:rPr>
              <a:t>інклюзивного</a:t>
            </a:r>
            <a:r>
              <a:rPr lang="ru-RU" altLang="ru-RU" b="1" dirty="0">
                <a:latin typeface="Georgia" panose="02040502050405020303" pitchFamily="18" charset="0"/>
              </a:rPr>
              <a:t> </a:t>
            </a:r>
            <a:r>
              <a:rPr lang="ru-RU" altLang="ru-RU" b="1" dirty="0" err="1">
                <a:latin typeface="Georgia" panose="02040502050405020303" pitchFamily="18" charset="0"/>
              </a:rPr>
              <a:t>дошкільного</a:t>
            </a:r>
            <a:r>
              <a:rPr lang="ru-RU" altLang="ru-RU" b="1" dirty="0">
                <a:latin typeface="Georgia" panose="02040502050405020303" pitchFamily="18" charset="0"/>
              </a:rPr>
              <a:t> закладу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98806" y="2164619"/>
            <a:ext cx="528945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200" b="1" dirty="0" err="1"/>
              <a:t>Корекційно-розвивальна</a:t>
            </a:r>
            <a:r>
              <a:rPr lang="ru-RU" altLang="ru-RU" sz="2200" b="1" dirty="0"/>
              <a:t> робота - </a:t>
            </a:r>
            <a:r>
              <a:rPr lang="ru-RU" altLang="ru-RU" sz="2200" b="1" dirty="0" err="1"/>
              <a:t>вагома</a:t>
            </a:r>
            <a:r>
              <a:rPr lang="ru-RU" altLang="ru-RU" sz="2200" b="1" dirty="0"/>
              <a:t> </a:t>
            </a:r>
            <a:r>
              <a:rPr lang="ru-RU" altLang="ru-RU" sz="2200" b="1" dirty="0" err="1"/>
              <a:t>складова</a:t>
            </a:r>
            <a:r>
              <a:rPr lang="ru-RU" altLang="ru-RU" sz="2200" b="1" dirty="0"/>
              <a:t> </a:t>
            </a:r>
            <a:r>
              <a:rPr lang="ru-RU" altLang="ru-RU" sz="2200" b="1" dirty="0" err="1"/>
              <a:t>інклюзивного</a:t>
            </a:r>
            <a:r>
              <a:rPr lang="ru-RU" altLang="ru-RU" sz="2200" b="1" dirty="0"/>
              <a:t> </a:t>
            </a:r>
            <a:r>
              <a:rPr lang="ru-RU" altLang="ru-RU" sz="2200" b="1" dirty="0" err="1"/>
              <a:t>навчання</a:t>
            </a:r>
            <a:r>
              <a:rPr lang="ru-RU" altLang="ru-RU" sz="2200" b="1" dirty="0"/>
              <a:t> </a:t>
            </a:r>
            <a:endParaRPr lang="uk-UA" altLang="ru-RU" sz="2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58266" y="3923941"/>
            <a:ext cx="60069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400" b="1" dirty="0"/>
              <a:t> Учасники </a:t>
            </a:r>
            <a:r>
              <a:rPr lang="uk-UA" sz="2400" b="1" dirty="0" err="1"/>
              <a:t>мультидисциплінарної</a:t>
            </a:r>
            <a:r>
              <a:rPr lang="uk-UA" sz="2400" b="1" dirty="0"/>
              <a:t>  </a:t>
            </a:r>
            <a:r>
              <a:rPr lang="uk-UA" sz="2200" b="1" dirty="0"/>
              <a:t>команди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uk-UA" sz="2200" dirty="0"/>
              <a:t>Спеціальні фахівці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uk-UA" sz="2200" dirty="0"/>
              <a:t>Вихователі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uk-UA" sz="2200" dirty="0"/>
              <a:t>Музичні керівники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uk-UA" sz="2200" dirty="0"/>
              <a:t>Батьки</a:t>
            </a:r>
          </a:p>
        </p:txBody>
      </p:sp>
      <p:pic>
        <p:nvPicPr>
          <p:cNvPr id="5" name="Picture 2" descr="Пов’язане зображення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617991" y="1866380"/>
            <a:ext cx="2850123" cy="205913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6" name="Объект 7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98807" y="3415882"/>
            <a:ext cx="3868874" cy="2534052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47386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95748" y="973072"/>
            <a:ext cx="609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uk-UA" b="1" dirty="0">
                <a:latin typeface="Georgia" panose="02040502050405020303" pitchFamily="18" charset="0"/>
              </a:rPr>
              <a:t>Модель забезпечення корекційно-розвивального напряму у інклюзивному дошкільному закладі</a:t>
            </a:r>
            <a:endParaRPr lang="ru-RU" altLang="uk-UA" b="1" dirty="0">
              <a:latin typeface="Georgia" panose="020405020504050203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10194" y="1811382"/>
            <a:ext cx="40307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uk-UA" altLang="uk-UA" sz="1600" b="1" dirty="0">
                <a:solidFill>
                  <a:srgbClr val="C00000"/>
                </a:solidFill>
                <a:latin typeface="Georgia" panose="02040502050405020303" pitchFamily="18" charset="0"/>
              </a:rPr>
              <a:t>Спеціально скерований вплив, розроблений на основі рекомендацій ІРЦ, діагностування у закладі, індивідуального вивчення дитини на початковому та поточних етапах навчання у ДНЗ,  здійснюваний вузькопрофільними фахівцями на основі індивідуального впливу.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141028" y="1896402"/>
            <a:ext cx="43107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uk-UA" altLang="uk-UA" sz="1600" b="1" dirty="0">
                <a:solidFill>
                  <a:srgbClr val="C0000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Методичні інновації, включені до викладу загальноосвітньої програми, як корекційно-розвивальний елемент, однаково важливий та корисний для дошкільників з ООП та типовим розвитком, здійснювані вихователем та його  асистентом</a:t>
            </a:r>
          </a:p>
        </p:txBody>
      </p:sp>
      <p:sp>
        <p:nvSpPr>
          <p:cNvPr id="5" name="Выгнутая вверх стрелка 4"/>
          <p:cNvSpPr/>
          <p:nvPr/>
        </p:nvSpPr>
        <p:spPr>
          <a:xfrm rot="13909635">
            <a:off x="1985076" y="4686815"/>
            <a:ext cx="2116500" cy="926972"/>
          </a:xfrm>
          <a:prstGeom prst="curved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uk-U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prstClr val="black"/>
              </a:solidFill>
            </a:endParaRPr>
          </a:p>
        </p:txBody>
      </p:sp>
      <p:sp>
        <p:nvSpPr>
          <p:cNvPr id="6" name="Выгнутая вверх стрелка 5"/>
          <p:cNvSpPr/>
          <p:nvPr/>
        </p:nvSpPr>
        <p:spPr>
          <a:xfrm>
            <a:off x="5119323" y="2111961"/>
            <a:ext cx="2100082" cy="968375"/>
          </a:xfrm>
          <a:prstGeom prst="curved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uk-U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rgbClr val="002060"/>
              </a:solidFill>
            </a:endParaRPr>
          </a:p>
        </p:txBody>
      </p:sp>
      <p:sp>
        <p:nvSpPr>
          <p:cNvPr id="7" name="Выгнутая вправо стрелка 6"/>
          <p:cNvSpPr/>
          <p:nvPr/>
        </p:nvSpPr>
        <p:spPr>
          <a:xfrm rot="1346693">
            <a:off x="9038817" y="3981275"/>
            <a:ext cx="911225" cy="1966912"/>
          </a:xfrm>
          <a:prstGeom prst="curved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uk-U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9090" y="515030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altLang="uk-UA" b="1" dirty="0">
                <a:solidFill>
                  <a:srgbClr val="C00000"/>
                </a:solidFill>
                <a:latin typeface="Georgia" panose="02040502050405020303" pitchFamily="18" charset="0"/>
              </a:rPr>
              <a:t>Організація додаткових освітніх </a:t>
            </a:r>
            <a:r>
              <a:rPr lang="uk-UA" altLang="uk-UA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послуг</a:t>
            </a:r>
            <a:endParaRPr lang="uk-UA" altLang="uk-UA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378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808163" y="1012825"/>
            <a:ext cx="8229600" cy="725488"/>
          </a:xfrm>
        </p:spPr>
        <p:txBody>
          <a:bodyPr anchor="t"/>
          <a:lstStyle/>
          <a:p>
            <a:pPr marL="319088" indent="-319088">
              <a:buClr>
                <a:srgbClr val="0EC472"/>
              </a:buClr>
            </a:pPr>
            <a:r>
              <a:rPr lang="uk-UA" altLang="ru-RU" sz="2800" b="1" dirty="0">
                <a:solidFill>
                  <a:srgbClr val="0000FF"/>
                </a:solidFill>
              </a:rPr>
              <a:t>Індивідуальна програма </a:t>
            </a:r>
            <a:r>
              <a:rPr lang="ru-RU" altLang="ru-RU" sz="2800" b="1" dirty="0">
                <a:solidFill>
                  <a:srgbClr val="0000FF"/>
                </a:solidFill>
              </a:rPr>
              <a:t> </a:t>
            </a:r>
            <a:r>
              <a:rPr lang="uk-UA" altLang="ru-RU" sz="2800" b="1" dirty="0">
                <a:solidFill>
                  <a:srgbClr val="0000FF"/>
                </a:solidFill>
              </a:rPr>
              <a:t>розвитку дитини</a:t>
            </a:r>
            <a:endParaRPr lang="ru-RU" altLang="ru-RU" sz="2800" b="1" dirty="0"/>
          </a:p>
        </p:txBody>
      </p:sp>
      <p:sp>
        <p:nvSpPr>
          <p:cNvPr id="21504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1097281" y="1738314"/>
            <a:ext cx="9819248" cy="4040188"/>
          </a:xfrm>
        </p:spPr>
        <p:txBody>
          <a:bodyPr/>
          <a:lstStyle/>
          <a:p>
            <a:r>
              <a:rPr lang="uk-UA" altLang="ru-RU" dirty="0">
                <a:solidFill>
                  <a:srgbClr val="0000FF"/>
                </a:solidFill>
              </a:rPr>
              <a:t>Індивідуальна  програма  розробляється на 3 місяці, на основі програм, у тому числі спеціальних, рекомендованими МОН України для дошкільних навчальних закладів, з відповідною їх адаптацією до особливих потреб дитини і затверджується керівником дошкільного навчального закладу. З метою її коригування та доповнення, індивідуальна програма  переглядається щомісячно</a:t>
            </a:r>
            <a:endParaRPr lang="ru-RU" altLang="ru-RU" dirty="0">
              <a:solidFill>
                <a:srgbClr val="0000FF"/>
              </a:solidFill>
            </a:endParaRPr>
          </a:p>
          <a:p>
            <a:endParaRPr lang="ru-RU" altLang="ru-RU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7400" y="4786705"/>
            <a:ext cx="8077200" cy="13112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ru-RU" sz="2000" b="1" i="1" dirty="0">
                <a:latin typeface="Palatino Linotype" panose="02040502050505030304" pitchFamily="18" charset="0"/>
              </a:rPr>
              <a:t>“</a:t>
            </a:r>
            <a:r>
              <a:rPr lang="uk-UA" altLang="ru-RU" sz="2000" b="1" i="1" dirty="0" err="1">
                <a:latin typeface="Palatino Linotype" panose="02040502050505030304" pitchFamily="18" charset="0"/>
              </a:rPr>
              <a:t>Інструктивно</a:t>
            </a:r>
            <a:r>
              <a:rPr lang="uk-UA" altLang="ru-RU" sz="2000" b="1" i="1" dirty="0">
                <a:latin typeface="Palatino Linotype" panose="02040502050505030304" pitchFamily="18" charset="0"/>
              </a:rPr>
              <a:t>-методичні  рекомендації   щодо організації  діяльності  інклюзивних груп у дошкільних навчальних закладах” </a:t>
            </a:r>
          </a:p>
          <a:p>
            <a:pPr algn="ctr"/>
            <a:r>
              <a:rPr lang="uk-UA" altLang="ru-RU" sz="2000" b="1" i="1" dirty="0">
                <a:latin typeface="Palatino Linotype" panose="02040502050505030304" pitchFamily="18" charset="0"/>
              </a:rPr>
              <a:t>Лист Міністерства освіти і науки України</a:t>
            </a:r>
          </a:p>
          <a:p>
            <a:pPr algn="ctr"/>
            <a:r>
              <a:rPr lang="uk-UA" altLang="ru-RU" sz="2000" b="1" i="1" dirty="0">
                <a:latin typeface="Palatino Linotype" panose="02040502050505030304" pitchFamily="18" charset="0"/>
              </a:rPr>
              <a:t>   від 12.10.2015 року № 1/9-487</a:t>
            </a:r>
            <a:endParaRPr lang="ru-RU" altLang="ru-RU" sz="2000" b="1" i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9189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1524000" y="333375"/>
            <a:ext cx="9144000" cy="1035050"/>
          </a:xfrm>
        </p:spPr>
        <p:txBody>
          <a:bodyPr/>
          <a:lstStyle/>
          <a:p>
            <a:r>
              <a:rPr lang="ru-RU" altLang="ru-RU" sz="3200" b="1" dirty="0">
                <a:solidFill>
                  <a:srgbClr val="404040"/>
                </a:solidFill>
                <a:cs typeface="Arial" panose="020B0604020202020204" pitchFamily="34" charset="0"/>
              </a:rPr>
              <a:t>МЕТА НАПИСАННЯ </a:t>
            </a:r>
            <a:r>
              <a:rPr lang="uk-UA" altLang="ru-RU" sz="3200" b="1" dirty="0">
                <a:solidFill>
                  <a:srgbClr val="404040"/>
                </a:solidFill>
                <a:cs typeface="Arial" panose="020B0604020202020204" pitchFamily="34" charset="0"/>
              </a:rPr>
              <a:t>ІПР</a:t>
            </a:r>
            <a:endParaRPr lang="ru-RU" altLang="ru-RU" sz="3200" b="1" dirty="0">
              <a:solidFill>
                <a:srgbClr val="404040"/>
              </a:solidFill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56859" y="1227503"/>
            <a:ext cx="4949129" cy="25495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r>
              <a:rPr lang="uk-UA" sz="2200" dirty="0">
                <a:solidFill>
                  <a:schemeClr val="tx1"/>
                </a:solidFill>
              </a:rPr>
              <a:t>Вироблення комплексу ефективних </a:t>
            </a:r>
          </a:p>
          <a:p>
            <a:pPr algn="ctr" latinLnBrk="1">
              <a:defRPr/>
            </a:pPr>
            <a:r>
              <a:rPr lang="uk-UA" sz="2200" dirty="0">
                <a:solidFill>
                  <a:schemeClr val="tx1"/>
                </a:solidFill>
              </a:rPr>
              <a:t>стратегій і заходів організації освітнього процесу </a:t>
            </a:r>
            <a:r>
              <a:rPr lang="uk-UA" sz="2200" dirty="0" smtClean="0">
                <a:solidFill>
                  <a:schemeClr val="tx1"/>
                </a:solidFill>
              </a:rPr>
              <a:t>дитини </a:t>
            </a:r>
            <a:r>
              <a:rPr lang="uk-UA" sz="2200" dirty="0">
                <a:solidFill>
                  <a:schemeClr val="tx1"/>
                </a:solidFill>
              </a:rPr>
              <a:t>з особливими освітніми   </a:t>
            </a:r>
          </a:p>
          <a:p>
            <a:pPr algn="ctr" latinLnBrk="1">
              <a:defRPr/>
            </a:pPr>
            <a:r>
              <a:rPr lang="uk-UA" sz="2200" dirty="0">
                <a:solidFill>
                  <a:schemeClr val="tx1"/>
                </a:solidFill>
              </a:rPr>
              <a:t>потребами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02889" y="3429000"/>
            <a:ext cx="4780926" cy="26904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r>
              <a:rPr lang="uk-UA" sz="2200" dirty="0">
                <a:solidFill>
                  <a:schemeClr val="tx1"/>
                </a:solidFill>
              </a:rPr>
              <a:t>Інформування членів команди </a:t>
            </a:r>
          </a:p>
          <a:p>
            <a:pPr algn="ctr" latinLnBrk="1">
              <a:defRPr/>
            </a:pPr>
            <a:r>
              <a:rPr lang="uk-UA" sz="2200" dirty="0">
                <a:solidFill>
                  <a:schemeClr val="tx1"/>
                </a:solidFill>
              </a:rPr>
              <a:t>супроводу (особливо батьків) про </a:t>
            </a:r>
          </a:p>
          <a:p>
            <a:pPr algn="ctr" latinLnBrk="1">
              <a:defRPr/>
            </a:pPr>
            <a:r>
              <a:rPr lang="uk-UA" sz="2200" dirty="0">
                <a:solidFill>
                  <a:schemeClr val="tx1"/>
                </a:solidFill>
              </a:rPr>
              <a:t>конкретні цілі в навчанні дитини та як вони будуть досягнуті</a:t>
            </a:r>
            <a:endParaRPr lang="ru-RU" sz="2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ÐÐ°ÑÑÐ¸Ð½ÐºÐ¸ Ð¿Ð¾ Ð·Ð°Ð¿ÑÐ¾ÑÑ ÑÐ½ÐºÐ»ÑÐ·Ð¸Ð²Ð½Ð° Ð¾ÑÐ²ÑÑÐ° Ð² Ð´Ð½Ð·">
            <a:extLst>
              <a:ext uri="{FF2B5EF4-FFF2-40B4-BE49-F238E27FC236}">
                <a16:creationId xmlns="" xmlns:a16="http://schemas.microsoft.com/office/drawing/2014/main" id="{A0256F3D-2D5E-4191-8937-29455CF34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200" y="1368424"/>
            <a:ext cx="3448260" cy="193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6542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01851" y="915988"/>
            <a:ext cx="7693025" cy="692150"/>
          </a:xfrm>
        </p:spPr>
        <p:txBody>
          <a:bodyPr>
            <a:normAutofit/>
          </a:bodyPr>
          <a:lstStyle/>
          <a:p>
            <a:r>
              <a:rPr lang="uk-UA" altLang="ru-RU" sz="3800" b="1" dirty="0">
                <a:solidFill>
                  <a:srgbClr val="002060"/>
                </a:solidFill>
              </a:rPr>
              <a:t>ПЛАН   РОБОТИ  НАД   ІПР</a:t>
            </a:r>
            <a:endParaRPr lang="uk-UA" altLang="ru-RU" sz="38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759655" y="1911350"/>
            <a:ext cx="7915239" cy="4946650"/>
          </a:xfrm>
        </p:spPr>
        <p:txBody>
          <a:bodyPr/>
          <a:lstStyle/>
          <a:p>
            <a:pPr marL="457200" indent="-457200" algn="just">
              <a:buNone/>
            </a:pPr>
            <a:r>
              <a:rPr lang="uk-UA" altLang="ru-RU" sz="3000" b="1" dirty="0">
                <a:solidFill>
                  <a:srgbClr val="373D54"/>
                </a:solidFill>
              </a:rPr>
              <a:t>1. </a:t>
            </a:r>
            <a:r>
              <a:rPr lang="uk-UA" altLang="ru-RU" sz="3000" b="1" dirty="0">
                <a:solidFill>
                  <a:srgbClr val="002060"/>
                </a:solidFill>
              </a:rPr>
              <a:t>Установча зустріч</a:t>
            </a:r>
            <a:r>
              <a:rPr lang="uk-UA" altLang="ru-RU" sz="3000" dirty="0">
                <a:solidFill>
                  <a:srgbClr val="002060"/>
                </a:solidFill>
              </a:rPr>
              <a:t> </a:t>
            </a:r>
            <a:r>
              <a:rPr lang="uk-UA" altLang="ru-RU" sz="3000" dirty="0">
                <a:solidFill>
                  <a:schemeClr val="tx1"/>
                </a:solidFill>
              </a:rPr>
              <a:t>членів команди (визначення оптимального складу команди, план проведення комплексного оцінювання сильних сторін та</a:t>
            </a:r>
            <a:r>
              <a:rPr lang="en-US" altLang="ru-RU" sz="3000" dirty="0">
                <a:solidFill>
                  <a:schemeClr val="tx1"/>
                </a:solidFill>
              </a:rPr>
              <a:t> </a:t>
            </a:r>
            <a:r>
              <a:rPr lang="ru-RU" altLang="ru-RU" sz="3000" dirty="0">
                <a:solidFill>
                  <a:schemeClr val="tx1"/>
                </a:solidFill>
              </a:rPr>
              <a:t>потреб </a:t>
            </a:r>
            <a:r>
              <a:rPr lang="uk-UA" altLang="ru-RU" sz="3000" dirty="0">
                <a:solidFill>
                  <a:schemeClr val="tx1"/>
                </a:solidFill>
              </a:rPr>
              <a:t>дитини (збір комплексної інформації про дитину).</a:t>
            </a:r>
          </a:p>
          <a:p>
            <a:pPr marL="457200" indent="-457200">
              <a:buNone/>
            </a:pPr>
            <a:endParaRPr lang="uk-UA" altLang="ru-RU" sz="3000" dirty="0">
              <a:solidFill>
                <a:srgbClr val="000066"/>
              </a:solidFill>
            </a:endParaRPr>
          </a:p>
        </p:txBody>
      </p:sp>
      <p:pic>
        <p:nvPicPr>
          <p:cNvPr id="193540" name="Picture 5" descr="imag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894" y="3108960"/>
            <a:ext cx="2708958" cy="272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07936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987675" y="949325"/>
            <a:ext cx="6292850" cy="692150"/>
          </a:xfrm>
        </p:spPr>
        <p:txBody>
          <a:bodyPr>
            <a:normAutofit fontScale="90000"/>
          </a:bodyPr>
          <a:lstStyle/>
          <a:p>
            <a:r>
              <a:rPr lang="uk-UA" altLang="ru-RU" sz="3800" b="1" dirty="0">
                <a:solidFill>
                  <a:srgbClr val="002060"/>
                </a:solidFill>
              </a:rPr>
              <a:t>ПЛАН   РОБОТИ   НАД   ІПР</a:t>
            </a:r>
          </a:p>
        </p:txBody>
      </p:sp>
      <p:sp>
        <p:nvSpPr>
          <p:cNvPr id="27651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2057400" y="1295400"/>
            <a:ext cx="8296422" cy="4838114"/>
          </a:xfrm>
        </p:spPr>
        <p:txBody>
          <a:bodyPr/>
          <a:lstStyle/>
          <a:p>
            <a:pPr marL="457200" indent="-457200">
              <a:buNone/>
            </a:pPr>
            <a:endParaRPr lang="uk-UA" altLang="ru-RU" sz="3000" dirty="0">
              <a:solidFill>
                <a:srgbClr val="000066"/>
              </a:solidFill>
            </a:endParaRPr>
          </a:p>
          <a:p>
            <a:pPr marL="457200" indent="-457200">
              <a:buNone/>
            </a:pPr>
            <a:r>
              <a:rPr lang="uk-UA" altLang="ru-RU" sz="3000" b="1" dirty="0">
                <a:solidFill>
                  <a:srgbClr val="000066"/>
                </a:solidFill>
              </a:rPr>
              <a:t>2. </a:t>
            </a:r>
            <a:r>
              <a:rPr lang="uk-UA" altLang="ru-RU" sz="3000" b="1" dirty="0">
                <a:solidFill>
                  <a:srgbClr val="002060"/>
                </a:solidFill>
              </a:rPr>
              <a:t>Оцінювання</a:t>
            </a:r>
            <a:r>
              <a:rPr lang="uk-UA" altLang="ru-RU" sz="3000" b="1" i="1" dirty="0">
                <a:solidFill>
                  <a:srgbClr val="373D54"/>
                </a:solidFill>
              </a:rPr>
              <a:t> </a:t>
            </a:r>
            <a:r>
              <a:rPr lang="uk-UA" altLang="ru-RU" sz="3000" dirty="0">
                <a:solidFill>
                  <a:schemeClr val="tx1"/>
                </a:solidFill>
              </a:rPr>
              <a:t>рівня психофізичного розвитку дитини; визначення поточного рівня знань та вмінь різними спеціалістами, </a:t>
            </a:r>
            <a:r>
              <a:rPr lang="ru-RU" altLang="ru-RU" sz="3000" dirty="0">
                <a:solidFill>
                  <a:schemeClr val="tx1"/>
                </a:solidFill>
              </a:rPr>
              <a:t>як основу для </a:t>
            </a:r>
            <a:r>
              <a:rPr lang="uk-UA" altLang="ru-RU" sz="3000" dirty="0">
                <a:solidFill>
                  <a:schemeClr val="tx1"/>
                </a:solidFill>
              </a:rPr>
              <a:t>подальшої організації навчання</a:t>
            </a:r>
            <a:r>
              <a:rPr lang="uk-UA" altLang="ru-RU" sz="30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195588" name="Picture 4" descr="http://kiil.kz/wp-content/uploads/2015/03/%D0%9D%D0%B0%D1%88%D0%B0-%D0%BA%D0%BE%D0%BC%D0%B0%D0%BD%D0%B4%D0%B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9" y="3689351"/>
            <a:ext cx="4143375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084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70139" y="820738"/>
            <a:ext cx="7435043" cy="690562"/>
          </a:xfrm>
        </p:spPr>
        <p:txBody>
          <a:bodyPr>
            <a:normAutofit fontScale="90000"/>
          </a:bodyPr>
          <a:lstStyle/>
          <a:p>
            <a:r>
              <a:rPr lang="uk-UA" altLang="ru-RU" sz="3700" b="1" dirty="0">
                <a:solidFill>
                  <a:srgbClr val="002060"/>
                </a:solidFill>
              </a:rPr>
              <a:t>ПИТАННЯ, ЯКІ СЛІД РОЗГЛЯНУТИ</a:t>
            </a:r>
            <a:endParaRPr lang="ru-RU" altLang="ru-RU" sz="3700" b="1" dirty="0">
              <a:solidFill>
                <a:srgbClr val="00206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05000" y="1928814"/>
            <a:ext cx="8153400" cy="4402137"/>
          </a:xfrm>
        </p:spPr>
        <p:txBody>
          <a:bodyPr/>
          <a:lstStyle/>
          <a:p>
            <a:pPr>
              <a:buClr>
                <a:srgbClr val="373D54"/>
              </a:buClr>
              <a:buFont typeface="Wingdings" panose="05000000000000000000" pitchFamily="2" charset="2"/>
              <a:buChar char="Ш"/>
            </a:pPr>
            <a:r>
              <a:rPr lang="uk-UA" altLang="ru-RU" sz="3200" dirty="0">
                <a:solidFill>
                  <a:srgbClr val="002060"/>
                </a:solidFill>
              </a:rPr>
              <a:t>В яких сферах розвитку необхідно надати допомогу?</a:t>
            </a:r>
          </a:p>
          <a:p>
            <a:pPr>
              <a:buClr>
                <a:srgbClr val="373D54"/>
              </a:buClr>
              <a:buFont typeface="Wingdings" panose="05000000000000000000" pitchFamily="2" charset="2"/>
              <a:buChar char="Ш"/>
            </a:pPr>
            <a:r>
              <a:rPr lang="uk-UA" altLang="ru-RU" sz="3200" dirty="0">
                <a:solidFill>
                  <a:srgbClr val="002060"/>
                </a:solidFill>
              </a:rPr>
              <a:t>Скільки часу на тиждень триватимуть заняття з фахівцями або додаткові заняття?</a:t>
            </a:r>
          </a:p>
          <a:p>
            <a:pPr>
              <a:buClr>
                <a:srgbClr val="373D54"/>
              </a:buClr>
              <a:buFont typeface="Wingdings" panose="05000000000000000000" pitchFamily="2" charset="2"/>
              <a:buChar char="Ш"/>
            </a:pPr>
            <a:r>
              <a:rPr lang="uk-UA" altLang="ru-RU" sz="3200" dirty="0">
                <a:solidFill>
                  <a:srgbClr val="002060"/>
                </a:solidFill>
              </a:rPr>
              <a:t>Які заходи будуть запропоновані для встановлення співпраці з іншими дітьми?</a:t>
            </a:r>
          </a:p>
          <a:p>
            <a:pPr>
              <a:buClr>
                <a:srgbClr val="373D54"/>
              </a:buClr>
              <a:buFont typeface="Wingdings" panose="05000000000000000000" pitchFamily="2" charset="2"/>
              <a:buChar char="Ш"/>
            </a:pPr>
            <a:r>
              <a:rPr lang="uk-UA" altLang="ru-RU" sz="3200" dirty="0">
                <a:solidFill>
                  <a:srgbClr val="002060"/>
                </a:solidFill>
              </a:rPr>
              <a:t>В яких заходах</a:t>
            </a:r>
            <a:r>
              <a:rPr lang="ru-RU" altLang="ru-RU" sz="3200" dirty="0">
                <a:solidFill>
                  <a:srgbClr val="002060"/>
                </a:solidFill>
              </a:rPr>
              <a:t> </a:t>
            </a:r>
            <a:r>
              <a:rPr lang="uk-UA" altLang="ru-RU" sz="3200" dirty="0">
                <a:solidFill>
                  <a:srgbClr val="002060"/>
                </a:solidFill>
              </a:rPr>
              <a:t>дитина братиме участь?</a:t>
            </a:r>
          </a:p>
          <a:p>
            <a:endParaRPr lang="uk-UA" altLang="ru-RU" i="1" u="sng" dirty="0">
              <a:solidFill>
                <a:srgbClr val="000099"/>
              </a:solidFill>
            </a:endParaRPr>
          </a:p>
          <a:p>
            <a:pPr lvl="1">
              <a:buFontTx/>
              <a:buNone/>
            </a:pPr>
            <a:endParaRPr lang="ru-RU" altLang="ru-RU" sz="3500" i="1" u="sng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5050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31126" y="1419135"/>
            <a:ext cx="8305800" cy="3960813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373D54"/>
              </a:buClr>
              <a:buFont typeface="Wingdings" panose="05000000000000000000" pitchFamily="2" charset="2"/>
              <a:buChar char="Ш"/>
            </a:pPr>
            <a:r>
              <a:rPr lang="uk-UA" altLang="ru-RU" sz="3200" dirty="0">
                <a:solidFill>
                  <a:srgbClr val="002060"/>
                </a:solidFill>
              </a:rPr>
              <a:t>Які адаптації середовища, технічного забезпечення необхідно здійснити?</a:t>
            </a:r>
          </a:p>
          <a:p>
            <a:pPr>
              <a:lnSpc>
                <a:spcPct val="80000"/>
              </a:lnSpc>
              <a:buClr>
                <a:srgbClr val="373D54"/>
              </a:buClr>
              <a:buFont typeface="Wingdings" panose="05000000000000000000" pitchFamily="2" charset="2"/>
              <a:buChar char="Ш"/>
            </a:pPr>
            <a:r>
              <a:rPr lang="uk-UA" altLang="ru-RU" sz="3200" dirty="0">
                <a:solidFill>
                  <a:srgbClr val="002060"/>
                </a:solidFill>
              </a:rPr>
              <a:t>Яких фахівців необхідно залучити?</a:t>
            </a:r>
          </a:p>
          <a:p>
            <a:pPr>
              <a:lnSpc>
                <a:spcPct val="80000"/>
              </a:lnSpc>
              <a:buClr>
                <a:srgbClr val="373D54"/>
              </a:buClr>
              <a:buFont typeface="Wingdings" panose="05000000000000000000" pitchFamily="2" charset="2"/>
              <a:buChar char="Ш"/>
            </a:pPr>
            <a:r>
              <a:rPr lang="uk-UA" altLang="ru-RU" sz="3200" dirty="0">
                <a:solidFill>
                  <a:srgbClr val="002060"/>
                </a:solidFill>
              </a:rPr>
              <a:t>Якою є поведінка дитини, яких змін вона потребує для покращення процесу виховання?</a:t>
            </a:r>
            <a:endParaRPr lang="ru-RU" altLang="ru-RU" sz="3200" dirty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Clr>
                <a:srgbClr val="373D54"/>
              </a:buClr>
              <a:buFont typeface="Wingdings" panose="05000000000000000000" pitchFamily="2" charset="2"/>
              <a:buChar char="Ш"/>
            </a:pPr>
            <a:r>
              <a:rPr lang="uk-UA" altLang="ru-RU" sz="3200" dirty="0">
                <a:solidFill>
                  <a:srgbClr val="002060"/>
                </a:solidFill>
              </a:rPr>
              <a:t>З удосконалення/розвитку яких навичок необхідно розпочати?</a:t>
            </a:r>
          </a:p>
        </p:txBody>
      </p:sp>
    </p:spTree>
    <p:extLst>
      <p:ext uri="{BB962C8B-B14F-4D97-AF65-F5344CB8AC3E}">
        <p14:creationId xmlns:p14="http://schemas.microsoft.com/office/powerpoint/2010/main" val="42163169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49426" y="928689"/>
            <a:ext cx="8501063" cy="1000125"/>
          </a:xfrm>
        </p:spPr>
        <p:txBody>
          <a:bodyPr>
            <a:normAutofit fontScale="90000"/>
          </a:bodyPr>
          <a:lstStyle/>
          <a:p>
            <a:r>
              <a:rPr lang="uk-UA" altLang="ru-RU" sz="3400" b="1" dirty="0">
                <a:solidFill>
                  <a:srgbClr val="002060"/>
                </a:solidFill>
              </a:rPr>
              <a:t>ЯКУ  ІНФОРМАЦІЮ  МАЮТЬ  ОТРИМАТИ БАТЬКИ</a:t>
            </a:r>
            <a:endParaRPr lang="ru-RU" altLang="ru-RU" sz="3400" b="1" dirty="0">
              <a:solidFill>
                <a:srgbClr val="002060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009776" y="2106613"/>
            <a:ext cx="8183563" cy="4572000"/>
          </a:xfrm>
        </p:spPr>
        <p:txBody>
          <a:bodyPr/>
          <a:lstStyle/>
          <a:p>
            <a:r>
              <a:rPr lang="uk-UA" altLang="ru-RU" sz="3200" dirty="0">
                <a:solidFill>
                  <a:srgbClr val="002060"/>
                </a:solidFill>
              </a:rPr>
              <a:t>чому дитина потребує розроблення індивідуальної програми розвитку;</a:t>
            </a:r>
          </a:p>
          <a:p>
            <a:r>
              <a:rPr lang="uk-UA" altLang="ru-RU" sz="3200" dirty="0">
                <a:solidFill>
                  <a:srgbClr val="002060"/>
                </a:solidFill>
              </a:rPr>
              <a:t>хто надаватиме освітні та спеціальні послуги;</a:t>
            </a:r>
          </a:p>
          <a:p>
            <a:r>
              <a:rPr lang="uk-UA" altLang="ru-RU" sz="3200" dirty="0">
                <a:solidFill>
                  <a:srgbClr val="002060"/>
                </a:solidFill>
              </a:rPr>
              <a:t>тривалість послуг;</a:t>
            </a:r>
          </a:p>
          <a:p>
            <a:r>
              <a:rPr lang="uk-UA" altLang="ru-RU" sz="3200" dirty="0">
                <a:solidFill>
                  <a:srgbClr val="002060"/>
                </a:solidFill>
              </a:rPr>
              <a:t>методи та періодичність оцінювання;</a:t>
            </a:r>
          </a:p>
          <a:p>
            <a:r>
              <a:rPr lang="uk-UA" altLang="ru-RU" sz="3200" dirty="0">
                <a:solidFill>
                  <a:srgbClr val="002060"/>
                </a:solidFill>
              </a:rPr>
              <a:t>періодичність перегляду ІПР та надання інформації про хід його виконання.</a:t>
            </a:r>
            <a:endParaRPr lang="ru-RU" alt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401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9947" y="1349830"/>
            <a:ext cx="6830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ru-RU" sz="3200" b="1" i="1" dirty="0">
                <a:solidFill>
                  <a:srgbClr val="FF0000"/>
                </a:solidFill>
              </a:rPr>
              <a:t>Коли ми почнемо називати речі своїми іменами, коли ми визнаємо, що люди з особливими потребами, найперше є людьми, то побачимо, що у них значно більше спільного з усіма, ніж  відмінного…</a:t>
            </a:r>
          </a:p>
          <a:p>
            <a:pPr>
              <a:spcBef>
                <a:spcPct val="50000"/>
              </a:spcBef>
              <a:buClr>
                <a:srgbClr val="006666"/>
              </a:buClr>
              <a:buSzPct val="70000"/>
            </a:pPr>
            <a:r>
              <a:rPr lang="uk-UA" altLang="ru-RU" sz="3200" b="1" i="1" dirty="0">
                <a:solidFill>
                  <a:srgbClr val="FF0000"/>
                </a:solidFill>
              </a:rPr>
              <a:t>			</a:t>
            </a:r>
            <a:r>
              <a:rPr lang="uk-UA" altLang="ru-RU" sz="2800" b="1" i="1" dirty="0">
                <a:solidFill>
                  <a:srgbClr val="C00000"/>
                </a:solidFill>
              </a:rPr>
              <a:t>	</a:t>
            </a:r>
          </a:p>
        </p:txBody>
      </p:sp>
      <p:pic>
        <p:nvPicPr>
          <p:cNvPr id="3" name="Picture 2" descr="Результат пошуку зображень за запитом &quot;фахівці команда фото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892" y="3882682"/>
            <a:ext cx="4427161" cy="232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1861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ДЯКУЮ ЗА УВАГУ!!!</a:t>
            </a:r>
            <a:endParaRPr lang="ru-RU" sz="5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074" name="Picture 2" descr="ÐÐ°ÑÑÐ¸Ð½ÐºÐ¸ Ð¿Ð¾ Ð·Ð°Ð¿ÑÐ¾ÑÑ ÐÐÐ Ð¢ÐÐÐÐ Ð ÐÐ ÐÐÐÐÐ¢ÐÐ¦ÐÐ¯Ð ÐÐ± ÐÐÐÐÑÐÐÐ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034" y="3025774"/>
            <a:ext cx="3294520" cy="280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91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897</TotalTime>
  <Words>1619</Words>
  <Application>Microsoft Office PowerPoint</Application>
  <PresentationFormat>Широкоэкранный</PresentationFormat>
  <Paragraphs>126</Paragraphs>
  <Slides>32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3" baseType="lpstr">
      <vt:lpstr>Arial</vt:lpstr>
      <vt:lpstr>Calibri</vt:lpstr>
      <vt:lpstr>Century Gothic</vt:lpstr>
      <vt:lpstr>Garamond</vt:lpstr>
      <vt:lpstr>Georgia</vt:lpstr>
      <vt:lpstr>Monotype Corsiva</vt:lpstr>
      <vt:lpstr>Palatino Linotype</vt:lpstr>
      <vt:lpstr>Symbol</vt:lpstr>
      <vt:lpstr>Times New Roman</vt:lpstr>
      <vt:lpstr>Wingdings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Закон України  «Про дошкільну освіту» Основні зміни відповідно до Закону України «Про освіту» від 05.09.2017 №2145-V  Закон України “Про внесення змін до деяких законів України щодо доступу осіб з особливими освітніми потребами до освітніх послуг” (Відомості Верховної Ради (ВВР), 2018, № 43, ст.345)</vt:lpstr>
      <vt:lpstr>Презентация PowerPoint</vt:lpstr>
      <vt:lpstr>Стаття 19. Освіта осіб  з особливими освітніми потребами</vt:lpstr>
      <vt:lpstr>Презентация PowerPoint</vt:lpstr>
      <vt:lpstr>Стаття 20. Інклюзивне навчання</vt:lpstr>
      <vt:lpstr>Презентация PowerPoint</vt:lpstr>
      <vt:lpstr>Презентация PowerPoint</vt:lpstr>
      <vt:lpstr>Стаття 23. Освітня програма </vt:lpstr>
      <vt:lpstr>Стаття 28. Права дитини у сфері дошкільної освіти</vt:lpstr>
      <vt:lpstr>Положення про дошкільний навчальний заклад</vt:lpstr>
      <vt:lpstr>Прийом дітей до інклюзивних груп здійснюється керівником дошкільного навчального закладу протягом календарного року за наявності:</vt:lpstr>
      <vt:lpstr>Для прийому дітей з особливими освітніми потребами, у тому числі з інвалідністю,                                      додатково надаються:</vt:lpstr>
      <vt:lpstr>- за письмовою заявою батьків або осіб, які їх замінюють; - з урахуванням виконання вимог санітарного законодавства.</vt:lpstr>
      <vt:lpstr>Протипоказаннями для прийому дітей до інклюзивних груп дошкільних навчальних закладів є:</vt:lpstr>
      <vt:lpstr>Наказ МОН України                                        від 08.06.2018 № 609</vt:lpstr>
      <vt:lpstr>Презентация PowerPoint</vt:lpstr>
      <vt:lpstr>Презентация PowerPoint</vt:lpstr>
      <vt:lpstr>Основні функції адміністрації закладу щодо Команди супроводу</vt:lpstr>
      <vt:lpstr>Презентация PowerPoint</vt:lpstr>
      <vt:lpstr>Презентация PowerPoint</vt:lpstr>
      <vt:lpstr>Індивідуальна програма  розвитку дитини</vt:lpstr>
      <vt:lpstr>МЕТА НАПИСАННЯ ІПР</vt:lpstr>
      <vt:lpstr>ПЛАН   РОБОТИ  НАД   ІПР</vt:lpstr>
      <vt:lpstr>ПЛАН   РОБОТИ   НАД   ІПР</vt:lpstr>
      <vt:lpstr>ПИТАННЯ, ЯКІ СЛІД РОЗГЛЯНУТИ</vt:lpstr>
      <vt:lpstr>Презентация PowerPoint</vt:lpstr>
      <vt:lpstr>ЯКУ  ІНФОРМАЦІЮ  МАЮТЬ  ОТРИМАТИ БАТЬКИ</vt:lpstr>
      <vt:lpstr>Презентация PowerPoint</vt:lpstr>
      <vt:lpstr>ДЯКУЮ ЗА УВАГУ!!!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Alex</cp:lastModifiedBy>
  <cp:revision>61</cp:revision>
  <dcterms:created xsi:type="dcterms:W3CDTF">2019-01-27T18:48:42Z</dcterms:created>
  <dcterms:modified xsi:type="dcterms:W3CDTF">2019-01-29T23:18:31Z</dcterms:modified>
</cp:coreProperties>
</file>